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96" r:id="rId5"/>
    <p:sldId id="421" r:id="rId6"/>
    <p:sldId id="436" r:id="rId7"/>
    <p:sldId id="437" r:id="rId8"/>
    <p:sldId id="438" r:id="rId9"/>
    <p:sldId id="439" r:id="rId10"/>
    <p:sldId id="440" r:id="rId11"/>
    <p:sldId id="441" r:id="rId12"/>
    <p:sldId id="435" r:id="rId13"/>
  </p:sldIdLst>
  <p:sldSz cx="9144000" cy="5143500" type="screen16x9"/>
  <p:notesSz cx="6858000" cy="9144000"/>
  <p:custShowLst>
    <p:custShow name="Opt Notice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orient="horz" pos="3032">
          <p15:clr>
            <a:srgbClr val="A4A3A4"/>
          </p15:clr>
        </p15:guide>
        <p15:guide id="3" orient="horz" pos="118">
          <p15:clr>
            <a:srgbClr val="A4A3A4"/>
          </p15:clr>
        </p15:guide>
        <p15:guide id="4" orient="horz" pos="758">
          <p15:clr>
            <a:srgbClr val="A4A3A4"/>
          </p15:clr>
        </p15:guide>
        <p15:guide id="5" orient="horz" pos="2916">
          <p15:clr>
            <a:srgbClr val="A4A3A4"/>
          </p15:clr>
        </p15:guide>
        <p15:guide id="6" pos="5470">
          <p15:clr>
            <a:srgbClr val="A4A3A4"/>
          </p15:clr>
        </p15:guide>
        <p15:guide id="7" pos="287">
          <p15:clr>
            <a:srgbClr val="A4A3A4"/>
          </p15:clr>
        </p15:guide>
        <p15:guide id="8" pos="2879">
          <p15:clr>
            <a:srgbClr val="A4A3A4"/>
          </p15:clr>
        </p15:guide>
        <p15:guide id="9" pos="2811">
          <p15:clr>
            <a:srgbClr val="A4A3A4"/>
          </p15:clr>
        </p15:guide>
        <p15:guide id="10" pos="29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004280"/>
    <a:srgbClr val="000000"/>
    <a:srgbClr val="FFFF00"/>
    <a:srgbClr val="5281BA"/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9" autoAdjust="0"/>
    <p:restoredTop sz="70596" autoAdjust="0"/>
  </p:normalViewPr>
  <p:slideViewPr>
    <p:cSldViewPr snapToGrid="0">
      <p:cViewPr varScale="1">
        <p:scale>
          <a:sx n="98" d="100"/>
          <a:sy n="98" d="100"/>
        </p:scale>
        <p:origin x="1620" y="84"/>
      </p:cViewPr>
      <p:guideLst>
        <p:guide orient="horz" pos="1622"/>
        <p:guide orient="horz" pos="3032"/>
        <p:guide orient="horz" pos="118"/>
        <p:guide orient="horz" pos="758"/>
        <p:guide orient="horz" pos="2916"/>
        <p:guide pos="5470"/>
        <p:guide pos="287"/>
        <p:guide pos="2879"/>
        <p:guide pos="2811"/>
        <p:guide pos="29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-2040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FC5FE-6F0D-D34A-8EE6-C95B4F5F4DC8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EEF9-8B0F-D542-A06D-2E8CBED689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4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7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6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9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1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50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613" y="2221197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defRPr sz="2800" baseline="0">
                <a:solidFill>
                  <a:schemeClr val="bg1"/>
                </a:solidFill>
                <a:latin typeface="+mj-lt"/>
                <a:cs typeface="Intel Clear Light" panose="020B0404020203020204" pitchFamily="34" charset="0"/>
              </a:defRPr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Presentation Title</a:t>
            </a:r>
            <a:br>
              <a:rPr lang="en-US" dirty="0" smtClean="0"/>
            </a:br>
            <a:r>
              <a:rPr lang="en-US" dirty="0" smtClean="0"/>
              <a:t>Title of Presentation 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88723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200" b="1" baseline="0">
                <a:solidFill>
                  <a:schemeClr val="bg1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12pt</a:t>
            </a:r>
            <a:r>
              <a:rPr lang="en-US" dirty="0" smtClean="0"/>
              <a:t> Intel Clear Bolded Subhead, Date, Etc.</a:t>
            </a:r>
            <a:endParaRPr lang="en-US" dirty="0"/>
          </a:p>
        </p:txBody>
      </p:sp>
      <p:pic>
        <p:nvPicPr>
          <p:cNvPr id="9" name="Picture 3" descr="W:\Clients\Intel\PRODUCTION\2012_13_Production\ASSETS_LOGOS_2012-13\Assets_Complete_2012-13\ PEEL AWAY\Intel_Peels\Intel_Peels_RGB\Peel_rgb_png\peel_rt_btm_drkBlue_rgb_216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535" y="4035643"/>
            <a:ext cx="1426464" cy="11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\\.psf\Home\Desktop\IntelLookInsideCLEAR_WH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2" y="1431892"/>
            <a:ext cx="2049636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Intel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61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32" y="1875130"/>
            <a:ext cx="2108795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63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Fina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ntel_Blu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208" y="1724025"/>
            <a:ext cx="2999440" cy="21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74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613" y="2355675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defRPr sz="2800" baseline="0">
                <a:solidFill>
                  <a:schemeClr val="bg1"/>
                </a:solidFill>
                <a:latin typeface="+mj-lt"/>
                <a:cs typeface="Intel Clear Light" panose="020B0404020203020204" pitchFamily="34" charset="0"/>
              </a:defRPr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Presentation Title</a:t>
            </a:r>
            <a:br>
              <a:rPr lang="en-US" dirty="0" smtClean="0"/>
            </a:br>
            <a:r>
              <a:rPr lang="en-US" dirty="0" smtClean="0"/>
              <a:t>Title of Presentation 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623201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200" b="1" baseline="0">
                <a:solidFill>
                  <a:srgbClr val="FFDA00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12pt</a:t>
            </a:r>
            <a:r>
              <a:rPr lang="en-US" dirty="0" smtClean="0"/>
              <a:t> Intel Clear Bolded Subhead, Date, Etc.</a:t>
            </a:r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-7472" y="-10995"/>
            <a:ext cx="9152065" cy="531704"/>
          </a:xfrm>
          <a:custGeom>
            <a:avLst/>
            <a:gdLst>
              <a:gd name="connsiteX0" fmla="*/ 7471 w 9158942"/>
              <a:gd name="connsiteY0" fmla="*/ 0 h 911412"/>
              <a:gd name="connsiteX1" fmla="*/ 0 w 9158942"/>
              <a:gd name="connsiteY1" fmla="*/ 903941 h 911412"/>
              <a:gd name="connsiteX2" fmla="*/ 5393765 w 9158942"/>
              <a:gd name="connsiteY2" fmla="*/ 911412 h 911412"/>
              <a:gd name="connsiteX3" fmla="*/ 5909236 w 9158942"/>
              <a:gd name="connsiteY3" fmla="*/ 597647 h 911412"/>
              <a:gd name="connsiteX4" fmla="*/ 9151471 w 9158942"/>
              <a:gd name="connsiteY4" fmla="*/ 605118 h 911412"/>
              <a:gd name="connsiteX5" fmla="*/ 9158942 w 9158942"/>
              <a:gd name="connsiteY5" fmla="*/ 0 h 911412"/>
              <a:gd name="connsiteX6" fmla="*/ 7471 w 9158942"/>
              <a:gd name="connsiteY6" fmla="*/ 0 h 911412"/>
              <a:gd name="connsiteX0" fmla="*/ 7471 w 9158942"/>
              <a:gd name="connsiteY0" fmla="*/ 0 h 911412"/>
              <a:gd name="connsiteX1" fmla="*/ 0 w 9158942"/>
              <a:gd name="connsiteY1" fmla="*/ 903941 h 911412"/>
              <a:gd name="connsiteX2" fmla="*/ 5393765 w 9158942"/>
              <a:gd name="connsiteY2" fmla="*/ 911412 h 911412"/>
              <a:gd name="connsiteX3" fmla="*/ 5909236 w 9158942"/>
              <a:gd name="connsiteY3" fmla="*/ 597647 h 911412"/>
              <a:gd name="connsiteX4" fmla="*/ 9151471 w 9158942"/>
              <a:gd name="connsiteY4" fmla="*/ 591991 h 911412"/>
              <a:gd name="connsiteX5" fmla="*/ 9158942 w 9158942"/>
              <a:gd name="connsiteY5" fmla="*/ 0 h 911412"/>
              <a:gd name="connsiteX6" fmla="*/ 7471 w 9158942"/>
              <a:gd name="connsiteY6" fmla="*/ 0 h 911412"/>
              <a:gd name="connsiteX0" fmla="*/ 7471 w 9158942"/>
              <a:gd name="connsiteY0" fmla="*/ 0 h 911412"/>
              <a:gd name="connsiteX1" fmla="*/ 0 w 9158942"/>
              <a:gd name="connsiteY1" fmla="*/ 903941 h 911412"/>
              <a:gd name="connsiteX2" fmla="*/ 5393765 w 9158942"/>
              <a:gd name="connsiteY2" fmla="*/ 911412 h 911412"/>
              <a:gd name="connsiteX3" fmla="*/ 5909236 w 9158942"/>
              <a:gd name="connsiteY3" fmla="*/ 597647 h 911412"/>
              <a:gd name="connsiteX4" fmla="*/ 9148189 w 9158942"/>
              <a:gd name="connsiteY4" fmla="*/ 601837 h 911412"/>
              <a:gd name="connsiteX5" fmla="*/ 9158942 w 9158942"/>
              <a:gd name="connsiteY5" fmla="*/ 0 h 911412"/>
              <a:gd name="connsiteX6" fmla="*/ 7471 w 9158942"/>
              <a:gd name="connsiteY6" fmla="*/ 0 h 911412"/>
              <a:gd name="connsiteX0" fmla="*/ 7471 w 9148711"/>
              <a:gd name="connsiteY0" fmla="*/ 0 h 911412"/>
              <a:gd name="connsiteX1" fmla="*/ 0 w 9148711"/>
              <a:gd name="connsiteY1" fmla="*/ 903941 h 911412"/>
              <a:gd name="connsiteX2" fmla="*/ 5393765 w 9148711"/>
              <a:gd name="connsiteY2" fmla="*/ 911412 h 911412"/>
              <a:gd name="connsiteX3" fmla="*/ 5909236 w 9148711"/>
              <a:gd name="connsiteY3" fmla="*/ 597647 h 911412"/>
              <a:gd name="connsiteX4" fmla="*/ 9148189 w 9148711"/>
              <a:gd name="connsiteY4" fmla="*/ 601837 h 911412"/>
              <a:gd name="connsiteX5" fmla="*/ 9145816 w 9148711"/>
              <a:gd name="connsiteY5" fmla="*/ 0 h 911412"/>
              <a:gd name="connsiteX6" fmla="*/ 7471 w 9148711"/>
              <a:gd name="connsiteY6" fmla="*/ 0 h 911412"/>
              <a:gd name="connsiteX0" fmla="*/ 7471 w 9155661"/>
              <a:gd name="connsiteY0" fmla="*/ 0 h 911412"/>
              <a:gd name="connsiteX1" fmla="*/ 0 w 9155661"/>
              <a:gd name="connsiteY1" fmla="*/ 903941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48189 w 9155661"/>
              <a:gd name="connsiteY4" fmla="*/ 601837 h 911412"/>
              <a:gd name="connsiteX5" fmla="*/ 9155661 w 9155661"/>
              <a:gd name="connsiteY5" fmla="*/ 0 h 911412"/>
              <a:gd name="connsiteX6" fmla="*/ 7471 w 9155661"/>
              <a:gd name="connsiteY6" fmla="*/ 0 h 911412"/>
              <a:gd name="connsiteX0" fmla="*/ 7471 w 9158556"/>
              <a:gd name="connsiteY0" fmla="*/ 0 h 911412"/>
              <a:gd name="connsiteX1" fmla="*/ 0 w 9158556"/>
              <a:gd name="connsiteY1" fmla="*/ 903941 h 911412"/>
              <a:gd name="connsiteX2" fmla="*/ 5393765 w 9158556"/>
              <a:gd name="connsiteY2" fmla="*/ 911412 h 911412"/>
              <a:gd name="connsiteX3" fmla="*/ 5909236 w 9158556"/>
              <a:gd name="connsiteY3" fmla="*/ 597647 h 911412"/>
              <a:gd name="connsiteX4" fmla="*/ 9158034 w 9158556"/>
              <a:gd name="connsiteY4" fmla="*/ 598555 h 911412"/>
              <a:gd name="connsiteX5" fmla="*/ 9155661 w 9158556"/>
              <a:gd name="connsiteY5" fmla="*/ 0 h 911412"/>
              <a:gd name="connsiteX6" fmla="*/ 7471 w 9158556"/>
              <a:gd name="connsiteY6" fmla="*/ 0 h 911412"/>
              <a:gd name="connsiteX0" fmla="*/ 7471 w 9155661"/>
              <a:gd name="connsiteY0" fmla="*/ 0 h 911412"/>
              <a:gd name="connsiteX1" fmla="*/ 0 w 9155661"/>
              <a:gd name="connsiteY1" fmla="*/ 903941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7471 w 9155661"/>
              <a:gd name="connsiteY6" fmla="*/ 0 h 911412"/>
              <a:gd name="connsiteX0" fmla="*/ 522 w 9158557"/>
              <a:gd name="connsiteY0" fmla="*/ 0 h 911412"/>
              <a:gd name="connsiteX1" fmla="*/ 2896 w 9158557"/>
              <a:gd name="connsiteY1" fmla="*/ 903941 h 911412"/>
              <a:gd name="connsiteX2" fmla="*/ 5396661 w 9158557"/>
              <a:gd name="connsiteY2" fmla="*/ 911412 h 911412"/>
              <a:gd name="connsiteX3" fmla="*/ 5912132 w 9158557"/>
              <a:gd name="connsiteY3" fmla="*/ 597647 h 911412"/>
              <a:gd name="connsiteX4" fmla="*/ 9154366 w 9158557"/>
              <a:gd name="connsiteY4" fmla="*/ 595274 h 911412"/>
              <a:gd name="connsiteX5" fmla="*/ 9158557 w 9158557"/>
              <a:gd name="connsiteY5" fmla="*/ 0 h 911412"/>
              <a:gd name="connsiteX6" fmla="*/ 522 w 9158557"/>
              <a:gd name="connsiteY6" fmla="*/ 0 h 911412"/>
              <a:gd name="connsiteX0" fmla="*/ 522 w 9158557"/>
              <a:gd name="connsiteY0" fmla="*/ 0 h 917068"/>
              <a:gd name="connsiteX1" fmla="*/ 2896 w 9158557"/>
              <a:gd name="connsiteY1" fmla="*/ 917068 h 917068"/>
              <a:gd name="connsiteX2" fmla="*/ 5396661 w 9158557"/>
              <a:gd name="connsiteY2" fmla="*/ 911412 h 917068"/>
              <a:gd name="connsiteX3" fmla="*/ 5912132 w 9158557"/>
              <a:gd name="connsiteY3" fmla="*/ 597647 h 917068"/>
              <a:gd name="connsiteX4" fmla="*/ 9154366 w 9158557"/>
              <a:gd name="connsiteY4" fmla="*/ 595274 h 917068"/>
              <a:gd name="connsiteX5" fmla="*/ 9158557 w 9158557"/>
              <a:gd name="connsiteY5" fmla="*/ 0 h 917068"/>
              <a:gd name="connsiteX6" fmla="*/ 522 w 9158557"/>
              <a:gd name="connsiteY6" fmla="*/ 0 h 917068"/>
              <a:gd name="connsiteX0" fmla="*/ 522 w 9158557"/>
              <a:gd name="connsiteY0" fmla="*/ 0 h 911412"/>
              <a:gd name="connsiteX1" fmla="*/ 2896 w 9158557"/>
              <a:gd name="connsiteY1" fmla="*/ 910555 h 911412"/>
              <a:gd name="connsiteX2" fmla="*/ 5396661 w 9158557"/>
              <a:gd name="connsiteY2" fmla="*/ 911412 h 911412"/>
              <a:gd name="connsiteX3" fmla="*/ 5912132 w 9158557"/>
              <a:gd name="connsiteY3" fmla="*/ 597647 h 911412"/>
              <a:gd name="connsiteX4" fmla="*/ 9154366 w 9158557"/>
              <a:gd name="connsiteY4" fmla="*/ 595274 h 911412"/>
              <a:gd name="connsiteX5" fmla="*/ 9158557 w 9158557"/>
              <a:gd name="connsiteY5" fmla="*/ 0 h 911412"/>
              <a:gd name="connsiteX6" fmla="*/ 522 w 9158557"/>
              <a:gd name="connsiteY6" fmla="*/ 0 h 911412"/>
              <a:gd name="connsiteX0" fmla="*/ 80091 w 9155661"/>
              <a:gd name="connsiteY0" fmla="*/ 241917 h 911412"/>
              <a:gd name="connsiteX1" fmla="*/ 0 w 9155661"/>
              <a:gd name="connsiteY1" fmla="*/ 910555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80091 w 9155661"/>
              <a:gd name="connsiteY6" fmla="*/ 241917 h 911412"/>
              <a:gd name="connsiteX0" fmla="*/ 3124 w 9155661"/>
              <a:gd name="connsiteY0" fmla="*/ 175940 h 911412"/>
              <a:gd name="connsiteX1" fmla="*/ 0 w 9155661"/>
              <a:gd name="connsiteY1" fmla="*/ 910555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3124 w 9155661"/>
              <a:gd name="connsiteY6" fmla="*/ 175940 h 911412"/>
              <a:gd name="connsiteX0" fmla="*/ 3124 w 9155661"/>
              <a:gd name="connsiteY0" fmla="*/ 146617 h 911412"/>
              <a:gd name="connsiteX1" fmla="*/ 0 w 9155661"/>
              <a:gd name="connsiteY1" fmla="*/ 910555 h 911412"/>
              <a:gd name="connsiteX2" fmla="*/ 5393765 w 9155661"/>
              <a:gd name="connsiteY2" fmla="*/ 911412 h 911412"/>
              <a:gd name="connsiteX3" fmla="*/ 5909236 w 9155661"/>
              <a:gd name="connsiteY3" fmla="*/ 597647 h 911412"/>
              <a:gd name="connsiteX4" fmla="*/ 9151470 w 9155661"/>
              <a:gd name="connsiteY4" fmla="*/ 595274 h 911412"/>
              <a:gd name="connsiteX5" fmla="*/ 9155661 w 9155661"/>
              <a:gd name="connsiteY5" fmla="*/ 0 h 911412"/>
              <a:gd name="connsiteX6" fmla="*/ 3124 w 9155661"/>
              <a:gd name="connsiteY6" fmla="*/ 146617 h 911412"/>
              <a:gd name="connsiteX0" fmla="*/ 3124 w 9151521"/>
              <a:gd name="connsiteY0" fmla="*/ 0 h 764795"/>
              <a:gd name="connsiteX1" fmla="*/ 0 w 9151521"/>
              <a:gd name="connsiteY1" fmla="*/ 763938 h 764795"/>
              <a:gd name="connsiteX2" fmla="*/ 5393765 w 9151521"/>
              <a:gd name="connsiteY2" fmla="*/ 764795 h 764795"/>
              <a:gd name="connsiteX3" fmla="*/ 5909236 w 9151521"/>
              <a:gd name="connsiteY3" fmla="*/ 451030 h 764795"/>
              <a:gd name="connsiteX4" fmla="*/ 9151470 w 9151521"/>
              <a:gd name="connsiteY4" fmla="*/ 448657 h 764795"/>
              <a:gd name="connsiteX5" fmla="*/ 9067698 w 9151521"/>
              <a:gd name="connsiteY5" fmla="*/ 21992 h 764795"/>
              <a:gd name="connsiteX6" fmla="*/ 3124 w 9151521"/>
              <a:gd name="connsiteY6" fmla="*/ 0 h 764795"/>
              <a:gd name="connsiteX0" fmla="*/ 3124 w 9152065"/>
              <a:gd name="connsiteY0" fmla="*/ 0 h 764795"/>
              <a:gd name="connsiteX1" fmla="*/ 0 w 9152065"/>
              <a:gd name="connsiteY1" fmla="*/ 763938 h 764795"/>
              <a:gd name="connsiteX2" fmla="*/ 5393765 w 9152065"/>
              <a:gd name="connsiteY2" fmla="*/ 764795 h 764795"/>
              <a:gd name="connsiteX3" fmla="*/ 5909236 w 9152065"/>
              <a:gd name="connsiteY3" fmla="*/ 451030 h 764795"/>
              <a:gd name="connsiteX4" fmla="*/ 9151470 w 9152065"/>
              <a:gd name="connsiteY4" fmla="*/ 448657 h 764795"/>
              <a:gd name="connsiteX5" fmla="*/ 9150163 w 9152065"/>
              <a:gd name="connsiteY5" fmla="*/ 14661 h 764795"/>
              <a:gd name="connsiteX6" fmla="*/ 3124 w 9152065"/>
              <a:gd name="connsiteY6" fmla="*/ 0 h 764795"/>
              <a:gd name="connsiteX0" fmla="*/ 3124 w 9152065"/>
              <a:gd name="connsiteY0" fmla="*/ 0 h 764795"/>
              <a:gd name="connsiteX1" fmla="*/ 0 w 9152065"/>
              <a:gd name="connsiteY1" fmla="*/ 697960 h 764795"/>
              <a:gd name="connsiteX2" fmla="*/ 5393765 w 9152065"/>
              <a:gd name="connsiteY2" fmla="*/ 764795 h 764795"/>
              <a:gd name="connsiteX3" fmla="*/ 5909236 w 9152065"/>
              <a:gd name="connsiteY3" fmla="*/ 451030 h 764795"/>
              <a:gd name="connsiteX4" fmla="*/ 9151470 w 9152065"/>
              <a:gd name="connsiteY4" fmla="*/ 448657 h 764795"/>
              <a:gd name="connsiteX5" fmla="*/ 9150163 w 9152065"/>
              <a:gd name="connsiteY5" fmla="*/ 14661 h 764795"/>
              <a:gd name="connsiteX6" fmla="*/ 3124 w 9152065"/>
              <a:gd name="connsiteY6" fmla="*/ 0 h 764795"/>
              <a:gd name="connsiteX0" fmla="*/ 3124 w 9152065"/>
              <a:gd name="connsiteY0" fmla="*/ 0 h 706148"/>
              <a:gd name="connsiteX1" fmla="*/ 0 w 9152065"/>
              <a:gd name="connsiteY1" fmla="*/ 697960 h 706148"/>
              <a:gd name="connsiteX2" fmla="*/ 5476230 w 9152065"/>
              <a:gd name="connsiteY2" fmla="*/ 706148 h 706148"/>
              <a:gd name="connsiteX3" fmla="*/ 5909236 w 9152065"/>
              <a:gd name="connsiteY3" fmla="*/ 451030 h 706148"/>
              <a:gd name="connsiteX4" fmla="*/ 9151470 w 9152065"/>
              <a:gd name="connsiteY4" fmla="*/ 448657 h 706148"/>
              <a:gd name="connsiteX5" fmla="*/ 9150163 w 9152065"/>
              <a:gd name="connsiteY5" fmla="*/ 14661 h 706148"/>
              <a:gd name="connsiteX6" fmla="*/ 3124 w 9152065"/>
              <a:gd name="connsiteY6" fmla="*/ 0 h 706148"/>
              <a:gd name="connsiteX0" fmla="*/ 3124 w 9152065"/>
              <a:gd name="connsiteY0" fmla="*/ 7331 h 713479"/>
              <a:gd name="connsiteX1" fmla="*/ 0 w 9152065"/>
              <a:gd name="connsiteY1" fmla="*/ 705291 h 713479"/>
              <a:gd name="connsiteX2" fmla="*/ 5476230 w 9152065"/>
              <a:gd name="connsiteY2" fmla="*/ 713479 h 713479"/>
              <a:gd name="connsiteX3" fmla="*/ 5909236 w 9152065"/>
              <a:gd name="connsiteY3" fmla="*/ 458361 h 713479"/>
              <a:gd name="connsiteX4" fmla="*/ 9151470 w 9152065"/>
              <a:gd name="connsiteY4" fmla="*/ 455988 h 713479"/>
              <a:gd name="connsiteX5" fmla="*/ 9150163 w 9152065"/>
              <a:gd name="connsiteY5" fmla="*/ 0 h 713479"/>
              <a:gd name="connsiteX6" fmla="*/ 3124 w 9152065"/>
              <a:gd name="connsiteY6" fmla="*/ 7331 h 713479"/>
              <a:gd name="connsiteX0" fmla="*/ 3124 w 9152065"/>
              <a:gd name="connsiteY0" fmla="*/ 7331 h 705291"/>
              <a:gd name="connsiteX1" fmla="*/ 0 w 9152065"/>
              <a:gd name="connsiteY1" fmla="*/ 705291 h 705291"/>
              <a:gd name="connsiteX2" fmla="*/ 5487226 w 9152065"/>
              <a:gd name="connsiteY2" fmla="*/ 691487 h 705291"/>
              <a:gd name="connsiteX3" fmla="*/ 5909236 w 9152065"/>
              <a:gd name="connsiteY3" fmla="*/ 458361 h 705291"/>
              <a:gd name="connsiteX4" fmla="*/ 9151470 w 9152065"/>
              <a:gd name="connsiteY4" fmla="*/ 455988 h 705291"/>
              <a:gd name="connsiteX5" fmla="*/ 9150163 w 9152065"/>
              <a:gd name="connsiteY5" fmla="*/ 0 h 705291"/>
              <a:gd name="connsiteX6" fmla="*/ 3124 w 9152065"/>
              <a:gd name="connsiteY6" fmla="*/ 7331 h 705291"/>
              <a:gd name="connsiteX0" fmla="*/ 3124 w 9152065"/>
              <a:gd name="connsiteY0" fmla="*/ 7331 h 713479"/>
              <a:gd name="connsiteX1" fmla="*/ 0 w 9152065"/>
              <a:gd name="connsiteY1" fmla="*/ 705291 h 713479"/>
              <a:gd name="connsiteX2" fmla="*/ 5470733 w 9152065"/>
              <a:gd name="connsiteY2" fmla="*/ 713479 h 713479"/>
              <a:gd name="connsiteX3" fmla="*/ 5909236 w 9152065"/>
              <a:gd name="connsiteY3" fmla="*/ 458361 h 713479"/>
              <a:gd name="connsiteX4" fmla="*/ 9151470 w 9152065"/>
              <a:gd name="connsiteY4" fmla="*/ 455988 h 713479"/>
              <a:gd name="connsiteX5" fmla="*/ 9150163 w 9152065"/>
              <a:gd name="connsiteY5" fmla="*/ 0 h 713479"/>
              <a:gd name="connsiteX6" fmla="*/ 3124 w 9152065"/>
              <a:gd name="connsiteY6" fmla="*/ 7331 h 713479"/>
              <a:gd name="connsiteX0" fmla="*/ 3124 w 9152065"/>
              <a:gd name="connsiteY0" fmla="*/ 7331 h 705291"/>
              <a:gd name="connsiteX1" fmla="*/ 0 w 9152065"/>
              <a:gd name="connsiteY1" fmla="*/ 705291 h 705291"/>
              <a:gd name="connsiteX2" fmla="*/ 5470733 w 9152065"/>
              <a:gd name="connsiteY2" fmla="*/ 695319 h 705291"/>
              <a:gd name="connsiteX3" fmla="*/ 5909236 w 9152065"/>
              <a:gd name="connsiteY3" fmla="*/ 458361 h 705291"/>
              <a:gd name="connsiteX4" fmla="*/ 9151470 w 9152065"/>
              <a:gd name="connsiteY4" fmla="*/ 455988 h 705291"/>
              <a:gd name="connsiteX5" fmla="*/ 9150163 w 9152065"/>
              <a:gd name="connsiteY5" fmla="*/ 0 h 705291"/>
              <a:gd name="connsiteX6" fmla="*/ 3124 w 9152065"/>
              <a:gd name="connsiteY6" fmla="*/ 7331 h 705291"/>
              <a:gd name="connsiteX0" fmla="*/ 3124 w 9152065"/>
              <a:gd name="connsiteY0" fmla="*/ 7331 h 708939"/>
              <a:gd name="connsiteX1" fmla="*/ 0 w 9152065"/>
              <a:gd name="connsiteY1" fmla="*/ 705291 h 708939"/>
              <a:gd name="connsiteX2" fmla="*/ 5467329 w 9152065"/>
              <a:gd name="connsiteY2" fmla="*/ 708939 h 708939"/>
              <a:gd name="connsiteX3" fmla="*/ 5909236 w 9152065"/>
              <a:gd name="connsiteY3" fmla="*/ 458361 h 708939"/>
              <a:gd name="connsiteX4" fmla="*/ 9151470 w 9152065"/>
              <a:gd name="connsiteY4" fmla="*/ 455988 h 708939"/>
              <a:gd name="connsiteX5" fmla="*/ 9150163 w 9152065"/>
              <a:gd name="connsiteY5" fmla="*/ 0 h 708939"/>
              <a:gd name="connsiteX6" fmla="*/ 3124 w 9152065"/>
              <a:gd name="connsiteY6" fmla="*/ 7331 h 70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2065" h="708939">
                <a:moveTo>
                  <a:pt x="3124" y="7331"/>
                </a:moveTo>
                <a:cubicBezTo>
                  <a:pt x="634" y="308645"/>
                  <a:pt x="2490" y="403977"/>
                  <a:pt x="0" y="705291"/>
                </a:cubicBezTo>
                <a:lnTo>
                  <a:pt x="5467329" y="708939"/>
                </a:lnTo>
                <a:lnTo>
                  <a:pt x="5909236" y="458361"/>
                </a:lnTo>
                <a:lnTo>
                  <a:pt x="9151470" y="455988"/>
                </a:lnTo>
                <a:cubicBezTo>
                  <a:pt x="9153960" y="254282"/>
                  <a:pt x="9147673" y="201706"/>
                  <a:pt x="9150163" y="0"/>
                </a:cubicBezTo>
                <a:lnTo>
                  <a:pt x="3124" y="73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8" y="1223661"/>
            <a:ext cx="1220881" cy="80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Intel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1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45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8012" cy="8686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400" dirty="0" smtClean="0"/>
            </a:lvl3pPr>
            <a:lvl4pPr>
              <a:defRPr lang="en-US" sz="1200" dirty="0" smtClean="0"/>
            </a:lvl4pPr>
            <a:lvl5pPr>
              <a:defRPr lang="en-US" sz="12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4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400" dirty="0" smtClean="0"/>
            </a:lvl3pPr>
            <a:lvl4pPr>
              <a:defRPr lang="en-US" sz="1200" dirty="0" smtClean="0"/>
            </a:lvl4pPr>
            <a:lvl5pPr>
              <a:defRPr lang="en-US" sz="12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e and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8012" cy="86868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800" b="0" i="0" u="none" strike="noStrike" baseline="0" smtClean="0"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3" y="1203325"/>
            <a:ext cx="8228013" cy="3425825"/>
          </a:xfrm>
        </p:spPr>
        <p:txBody>
          <a:bodyPr anchor="ctr" anchorCtr="0"/>
          <a:lstStyle>
            <a:lvl1pPr marL="190500" indent="-190500">
              <a:defRPr sz="4400" baseline="0">
                <a:solidFill>
                  <a:schemeClr val="accent2"/>
                </a:solidFill>
                <a:latin typeface="+mj-lt"/>
                <a:cs typeface="Intel Clear Light" panose="020B0404020203020204" pitchFamily="34" charset="0"/>
              </a:defRPr>
            </a:lvl1pPr>
            <a:lvl2pPr marL="417513" indent="-225425">
              <a:buFont typeface="Lucida Grande"/>
              <a:buChar char="−"/>
              <a:defRPr sz="1200" baseline="0">
                <a:latin typeface="+mn-lt"/>
                <a:cs typeface="Intel Clear" panose="020B0604020203020204" pitchFamily="34" charset="0"/>
              </a:defRPr>
            </a:lvl2pPr>
            <a:lvl3pPr marL="685800" indent="-228600"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 dirty="0" smtClean="0"/>
              <a:t>“</a:t>
            </a:r>
            <a:r>
              <a:rPr lang="en-US" dirty="0" err="1" smtClean="0"/>
              <a:t>44pt</a:t>
            </a:r>
            <a:r>
              <a:rPr lang="en-US" dirty="0" smtClean="0"/>
              <a:t> Intel Clear Light Text”</a:t>
            </a:r>
          </a:p>
          <a:p>
            <a:pPr lvl="1"/>
            <a:r>
              <a:rPr lang="en-US" dirty="0" err="1" smtClean="0"/>
              <a:t>12pt</a:t>
            </a:r>
            <a:r>
              <a:rPr lang="en-US" dirty="0" smtClean="0"/>
              <a:t> Attribution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619587"/>
            <a:ext cx="7772400" cy="1021556"/>
          </a:xfrm>
        </p:spPr>
        <p:txBody>
          <a:bodyPr anchor="b" anchorCtr="0">
            <a:noAutofit/>
          </a:bodyPr>
          <a:lstStyle>
            <a:lvl1pPr algn="l">
              <a:defRPr sz="2800" b="0" cap="none">
                <a:solidFill>
                  <a:schemeClr val="accent1"/>
                </a:solidFill>
                <a:latin typeface="+mj-lt"/>
                <a:cs typeface="Intel Clear Light" panose="020B0404020203020204" pitchFamily="34" charset="0"/>
              </a:defRPr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752675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200" b="1" baseline="0">
                <a:solidFill>
                  <a:schemeClr val="accent2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12pt</a:t>
            </a:r>
            <a:r>
              <a:rPr lang="en-US" dirty="0" smtClean="0"/>
              <a:t> Intel Clear Bolded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r>
              <a:rPr lang="en-US" smtClean="0"/>
              <a:t>Intel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.psf\Home\Desktop\WideFooterAI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4806834"/>
            <a:ext cx="9144000" cy="33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1619587"/>
            <a:ext cx="7772400" cy="1021556"/>
          </a:xfrm>
        </p:spPr>
        <p:txBody>
          <a:bodyPr anchor="b" anchorCtr="0">
            <a:noAutofit/>
          </a:bodyPr>
          <a:lstStyle>
            <a:lvl1pPr algn="l">
              <a:defRPr sz="2800" b="0" cap="none">
                <a:solidFill>
                  <a:schemeClr val="bg1"/>
                </a:solidFill>
                <a:latin typeface="+mj-lt"/>
                <a:cs typeface="Intel Clear Light" panose="020B0404020203020204" pitchFamily="34" charset="0"/>
              </a:defRPr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2752675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200" b="1" baseline="0">
                <a:solidFill>
                  <a:schemeClr val="accent3"/>
                </a:solidFill>
                <a:latin typeface="+mn-lt"/>
                <a:cs typeface="Intel Clear" panose="020B06040202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12pt</a:t>
            </a:r>
            <a:r>
              <a:rPr lang="en-US" dirty="0" smtClean="0"/>
              <a:t> Intel Clear Bolded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71459" y="5008220"/>
            <a:ext cx="5449947" cy="135280"/>
          </a:xfrm>
          <a:prstGeom prst="rect">
            <a:avLst/>
          </a:prstGeom>
        </p:spPr>
        <p:txBody>
          <a:bodyPr lIns="0" rIns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Neo Sans Inte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Copyright</a:t>
            </a:r>
            <a:r>
              <a:rPr 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 2014, Intel Corporation. All rights reserved. *Other names and brands may be claimed as the property of others.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0" name="Rounded Rectangle 9">
            <a:hlinkClick r:id="" action="ppaction://customshow?id=0&amp;return=true"/>
          </p:cNvPr>
          <p:cNvSpPr/>
          <p:nvPr userDrawn="1"/>
        </p:nvSpPr>
        <p:spPr>
          <a:xfrm>
            <a:off x="6562835" y="5035916"/>
            <a:ext cx="1011332" cy="98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Optimization Notice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Intel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8012" cy="8686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71775"/>
            <a:ext cx="2133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Intel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.psf\Home\Desktop\WideFooterAI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4806834"/>
            <a:ext cx="9144000" cy="33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9008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28pt Intel Clear Light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203325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Intel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3482" y="4842143"/>
            <a:ext cx="332469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Intel Clear Light" panose="020B04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71460" y="5008220"/>
            <a:ext cx="5574234" cy="153036"/>
          </a:xfrm>
          <a:prstGeom prst="rect">
            <a:avLst/>
          </a:prstGeom>
        </p:spPr>
        <p:txBody>
          <a:bodyPr lIns="0" rIns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Neo Sans Intel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Copyright</a:t>
            </a:r>
            <a:r>
              <a:rPr lang="en-US" sz="700" baseline="0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 </a:t>
            </a:r>
            <a:r>
              <a:rPr lang="en-US" sz="700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©  2014, Intel Corporation. All rights reserved. *Other names and brands may be claimed as the property of others.</a:t>
            </a:r>
            <a:endParaRPr lang="en-US" sz="700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11" name="Rounded Rectangle 10">
            <a:hlinkClick r:id="" action="ppaction://customshow?id=0&amp;return=true"/>
          </p:cNvPr>
          <p:cNvSpPr/>
          <p:nvPr userDrawn="1"/>
        </p:nvSpPr>
        <p:spPr>
          <a:xfrm>
            <a:off x="6562835" y="5035916"/>
            <a:ext cx="1011332" cy="98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Optimization Notice</a:t>
            </a:r>
            <a:endParaRPr 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71" r:id="rId4"/>
    <p:sldLayoutId id="2147483652" r:id="rId5"/>
    <p:sldLayoutId id="2147483660" r:id="rId6"/>
    <p:sldLayoutId id="2147483672" r:id="rId7"/>
    <p:sldLayoutId id="2147483651" r:id="rId8"/>
    <p:sldLayoutId id="2147483654" r:id="rId9"/>
    <p:sldLayoutId id="2147483655" r:id="rId10"/>
    <p:sldLayoutId id="2147483666" r:id="rId11"/>
    <p:sldLayoutId id="214748367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Intel Clear" panose="020B0604020203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4478" y="2236478"/>
            <a:ext cx="7491329" cy="2170151"/>
          </a:xfrm>
        </p:spPr>
        <p:txBody>
          <a:bodyPr/>
          <a:lstStyle/>
          <a:p>
            <a:r>
              <a:rPr lang="en-US" dirty="0" smtClean="0"/>
              <a:t>LLVM Bugzilla 5615, and fun with </a:t>
            </a:r>
            <a:r>
              <a:rPr lang="en-US" dirty="0" smtClean="0"/>
              <a:t>Alignment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Zia </a:t>
            </a:r>
            <a:r>
              <a:rPr lang="en-US" sz="1800" dirty="0" smtClean="0"/>
              <a:t>Ansari</a:t>
            </a:r>
            <a:br>
              <a:rPr lang="en-US" sz="1800" dirty="0" smtClean="0"/>
            </a:br>
            <a:r>
              <a:rPr lang="en-US" sz="1800" dirty="0" smtClean="0"/>
              <a:t>Principal Engineer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MCC/DPD/SSG</a:t>
            </a:r>
            <a:br>
              <a:rPr lang="en-US" sz="1800" dirty="0" smtClean="0"/>
            </a:br>
            <a:r>
              <a:rPr lang="en-US" sz="1800" dirty="0" smtClean="0"/>
              <a:t>4/22/15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92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4074" y="897790"/>
            <a:ext cx="8311140" cy="393653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Hot spot of loop: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Input is series of predictable values (12341234… for example)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varies based on how function is aligned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CQ is very old, and it’s unclear on which architecture the tests were run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 IVB and HSW </a:t>
            </a:r>
            <a:r>
              <a:rPr lang="en-US" dirty="0" err="1" smtClean="0">
                <a:solidFill>
                  <a:schemeClr val="tx1"/>
                </a:solidFill>
              </a:rPr>
              <a:t>perf</a:t>
            </a:r>
            <a:r>
              <a:rPr lang="en-US" dirty="0" smtClean="0">
                <a:solidFill>
                  <a:schemeClr val="tx1"/>
                </a:solidFill>
              </a:rPr>
              <a:t> swings 50%-70% depending on alignment of loop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844" y="288066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5615 Description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3373" y="1228380"/>
            <a:ext cx="3751244" cy="18928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static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int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interpret_switch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(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Opcodes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opcodes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) {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int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result = 0;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while (true) {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  switch (*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opcodes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++) {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    case RETURN: return result;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    case INCREMENT: result++; break;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    case DECREMENT: result--; break;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    case DOUBLE: result &lt;&lt;= 1; break;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    case SWAPWORD: result = (result &lt;&lt; 16) | (result &gt;&gt; 16); break;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  }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  }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}</a:t>
            </a:r>
          </a:p>
          <a:p>
            <a:endParaRPr lang="en-US" sz="900" dirty="0" smtClean="0">
              <a:solidFill>
                <a:schemeClr val="tx2"/>
              </a:solidFill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39182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4074" y="897790"/>
            <a:ext cx="8311140" cy="39365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Head of routine aligned on 0 MOD 16 byte boundary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844" y="288066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5615 Let’s Pick 2 Alignments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9644" y="1399117"/>
            <a:ext cx="3751244" cy="272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 smtClean="0">
                <a:solidFill>
                  <a:schemeClr val="tx2"/>
                </a:solidFill>
                <a:cs typeface="Neo Sans Intel"/>
              </a:rPr>
              <a:t>0 mod 32</a:t>
            </a:r>
          </a:p>
          <a:p>
            <a:r>
              <a:rPr lang="en-US" sz="900" b="1" dirty="0" smtClean="0">
                <a:solidFill>
                  <a:srgbClr val="C00000"/>
                </a:solidFill>
                <a:cs typeface="Neo Sans Intel"/>
              </a:rPr>
              <a:t>400ba0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xor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400ba2: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400ba4: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400ba6: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movzbl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(%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),%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400ba9: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400bac: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cmp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$0x4,%rcx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400bb0: ja      400ba6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400bb2: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jmpq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*0x400ec0(,%rcx,8)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400bb9: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dec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400bbb: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400bbd: add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400bbf: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400bc1: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400bc3: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shl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$0x10,%ecx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400bc6: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sar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$0x10,%eax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400bc9: or 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400bcb: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400bcd: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retq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870" y="1399118"/>
            <a:ext cx="3751244" cy="272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 smtClean="0">
                <a:solidFill>
                  <a:schemeClr val="tx2"/>
                </a:solidFill>
                <a:cs typeface="Neo Sans Intel"/>
              </a:rPr>
              <a:t>16 MOD 32</a:t>
            </a:r>
          </a:p>
          <a:p>
            <a:r>
              <a:rPr lang="en-US" sz="900" b="1" dirty="0" smtClean="0">
                <a:solidFill>
                  <a:srgbClr val="C00000"/>
                </a:solidFill>
                <a:cs typeface="Neo Sans Intel"/>
              </a:rPr>
              <a:t>400bb0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xor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400bb2: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400bb4: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400bb6: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movzbl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(%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),%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400bb9: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400bbc: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cmp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$0x4,%rcx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400bc0: ja      400bb6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400bc2: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jmpq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*0x400ed0(,%rcx,8)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400bc9: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dec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400bcb: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400bcd: add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400bcf: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400bd1: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400bd3: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shl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$0x10,%ecx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400bd6: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sar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$0x10,%eax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400bd9: or 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400bdb: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>
                <a:solidFill>
                  <a:schemeClr val="tx2"/>
                </a:solidFill>
                <a:cs typeface="Neo Sans Intel"/>
              </a:rPr>
              <a:t>400bdd: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retq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31541" y="4355524"/>
            <a:ext cx="947450" cy="2462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~50% faster!</a:t>
            </a:r>
          </a:p>
        </p:txBody>
      </p:sp>
    </p:spTree>
    <p:extLst>
      <p:ext uri="{BB962C8B-B14F-4D97-AF65-F5344CB8AC3E}">
        <p14:creationId xmlns:p14="http://schemas.microsoft.com/office/powerpoint/2010/main" val="37814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4074" y="897790"/>
            <a:ext cx="8311140" cy="39365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DSB = Decoded </a:t>
            </a:r>
            <a:r>
              <a:rPr lang="en-US" dirty="0" err="1" smtClean="0">
                <a:solidFill>
                  <a:schemeClr val="tx1"/>
                </a:solidFill>
              </a:rPr>
              <a:t>Icache</a:t>
            </a:r>
            <a:endParaRPr lang="en-US" dirty="0" smtClean="0">
              <a:solidFill>
                <a:schemeClr val="tx1"/>
              </a:solidFill>
            </a:endParaRP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Takes decoded </a:t>
            </a:r>
            <a:r>
              <a:rPr lang="en-US" dirty="0" err="1" smtClean="0">
                <a:solidFill>
                  <a:schemeClr val="tx1"/>
                </a:solidFill>
              </a:rPr>
              <a:t>uops</a:t>
            </a:r>
            <a:r>
              <a:rPr lang="en-US" dirty="0" smtClean="0">
                <a:solidFill>
                  <a:schemeClr val="tx1"/>
                </a:solidFill>
              </a:rPr>
              <a:t> and stores them in a cache to avoid re-fetch/decode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Increases FE throughput by delivering larger # of </a:t>
            </a:r>
            <a:r>
              <a:rPr lang="en-US" dirty="0" err="1" smtClean="0">
                <a:solidFill>
                  <a:schemeClr val="tx1"/>
                </a:solidFill>
              </a:rPr>
              <a:t>uops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844" y="288066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Does the DSB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5928" y="2423711"/>
            <a:ext cx="1013552" cy="2410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0419" y="2671590"/>
            <a:ext cx="101906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0419" y="2906616"/>
            <a:ext cx="101906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0419" y="3160005"/>
            <a:ext cx="101906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0419" y="3402376"/>
            <a:ext cx="101906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0419" y="3672289"/>
            <a:ext cx="101906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0419" y="4393894"/>
            <a:ext cx="101906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0419" y="4597706"/>
            <a:ext cx="101906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79144" y="2423445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9144" y="2652581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2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9144" y="2890272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9144" y="3154513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4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9144" y="3407901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5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9144" y="4367924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31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9144" y="4588174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32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03990" y="3687225"/>
            <a:ext cx="216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.</a:t>
            </a:r>
          </a:p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.</a:t>
            </a:r>
          </a:p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.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674564" y="2775691"/>
            <a:ext cx="1107195" cy="53808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680072" y="3084723"/>
            <a:ext cx="1134738" cy="23686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74564" y="3321586"/>
            <a:ext cx="1162279" cy="42414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963537" y="2577811"/>
            <a:ext cx="1107196" cy="2121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963537" y="2902545"/>
            <a:ext cx="1107196" cy="2121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977308" y="3687225"/>
            <a:ext cx="1107196" cy="2121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374220" y="3117822"/>
            <a:ext cx="216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.</a:t>
            </a:r>
          </a:p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.</a:t>
            </a:r>
          </a:p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.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45309" y="2558454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51778" y="2872427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2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1850" y="3653137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5600" y="2120507"/>
            <a:ext cx="628698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b="1" u="sng" dirty="0" smtClean="0">
                <a:solidFill>
                  <a:schemeClr val="tx2"/>
                </a:solidFill>
                <a:cs typeface="Neo Sans Intel"/>
              </a:rPr>
              <a:t>32 Sets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61765" y="2114164"/>
            <a:ext cx="615874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b="1" u="sng" dirty="0" smtClean="0">
                <a:solidFill>
                  <a:schemeClr val="tx2"/>
                </a:solidFill>
                <a:cs typeface="Neo Sans Intel"/>
              </a:rPr>
              <a:t>8 Ways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125817" y="2820062"/>
            <a:ext cx="892366" cy="16694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5073267" y="2678891"/>
            <a:ext cx="1140246" cy="227725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5277080" y="2681564"/>
            <a:ext cx="0" cy="22505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46006" y="2677418"/>
            <a:ext cx="0" cy="22505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611259" y="2677418"/>
            <a:ext cx="0" cy="22505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782020" y="2681564"/>
            <a:ext cx="0" cy="22505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974814" y="2681564"/>
            <a:ext cx="0" cy="225052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073267" y="2105922"/>
            <a:ext cx="1168910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b="1" u="sng" dirty="0" smtClean="0">
                <a:solidFill>
                  <a:schemeClr val="tx2"/>
                </a:solidFill>
                <a:cs typeface="Neo Sans Intel"/>
              </a:rPr>
              <a:t>6 UOPS Per Way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0974" y="2677418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23767" y="2677418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2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06497" y="2674334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59850" y="2674268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4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43365" y="2674201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5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48049" y="2674267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6</a:t>
            </a: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28567" y="3080036"/>
            <a:ext cx="3778599" cy="11695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Each way contains </a:t>
            </a:r>
            <a:r>
              <a:rPr lang="en-US" sz="1000" b="1" dirty="0" err="1" smtClean="0">
                <a:solidFill>
                  <a:schemeClr val="tx2"/>
                </a:solidFill>
                <a:cs typeface="Neo Sans Intel"/>
              </a:rPr>
              <a:t>uops</a:t>
            </a: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 from 1 32B chunk of instructions</a:t>
            </a:r>
          </a:p>
          <a:p>
            <a:pPr marL="171450" indent="-171450">
              <a:buFontTx/>
              <a:buChar char="-"/>
            </a:pP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Only 3 ways are permitted to map to the same 32B chunk</a:t>
            </a:r>
          </a:p>
          <a:p>
            <a:pPr marL="171450" indent="-171450">
              <a:buFontTx/>
              <a:buChar char="-"/>
            </a:pP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JMP </a:t>
            </a:r>
            <a:r>
              <a:rPr lang="en-US" sz="1000" b="1" dirty="0" err="1" smtClean="0">
                <a:solidFill>
                  <a:schemeClr val="tx2"/>
                </a:solidFill>
                <a:cs typeface="Neo Sans Intel"/>
              </a:rPr>
              <a:t>uop</a:t>
            </a: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 ends a way</a:t>
            </a:r>
          </a:p>
          <a:p>
            <a:pPr marL="171450" indent="-171450">
              <a:buFontTx/>
              <a:buChar char="-"/>
            </a:pP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LSD kicks in only if all UOPs of a loop are in the DSB</a:t>
            </a:r>
          </a:p>
          <a:p>
            <a:pPr marL="628650" lvl="1" indent="-171450">
              <a:buFontTx/>
              <a:buChar char="-"/>
            </a:pP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Loop stream detector</a:t>
            </a:r>
          </a:p>
          <a:p>
            <a:pPr marL="628650" lvl="1" indent="-171450">
              <a:buFontTx/>
              <a:buChar char="-"/>
            </a:pPr>
            <a:r>
              <a:rPr lang="en-US" sz="1000" b="1" dirty="0" smtClean="0">
                <a:solidFill>
                  <a:schemeClr val="tx2"/>
                </a:solidFill>
                <a:cs typeface="Neo Sans Intel"/>
              </a:rPr>
              <a:t>Maximum throughput.. No fetches or DSB hits</a:t>
            </a:r>
          </a:p>
          <a:p>
            <a:pPr marL="171450" indent="-171450">
              <a:buFontTx/>
              <a:buChar char="-"/>
            </a:pPr>
            <a:endParaRPr lang="en-US" sz="1000" b="1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8648" y="4314285"/>
            <a:ext cx="7250703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Look under “Decoded </a:t>
            </a:r>
            <a:r>
              <a:rPr lang="en-US" sz="1000" dirty="0" err="1" smtClean="0">
                <a:solidFill>
                  <a:schemeClr val="tx2"/>
                </a:solidFill>
                <a:cs typeface="Neo Sans Intel"/>
              </a:rPr>
              <a:t>Icache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 in:</a:t>
            </a:r>
          </a:p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http</a:t>
            </a:r>
            <a:r>
              <a:rPr lang="en-US" sz="1000" dirty="0">
                <a:solidFill>
                  <a:schemeClr val="tx2"/>
                </a:solidFill>
                <a:cs typeface="Neo Sans Intel"/>
              </a:rPr>
              <a:t>://www.intel.com/content/www/us/en/architecture-and-technology/64-ia-32-architectures-optimization-manual.html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10658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4" grpId="0" animBg="1"/>
      <p:bldP spid="35" grpId="0" animBg="1"/>
      <p:bldP spid="36" grpId="0" animBg="1"/>
      <p:bldP spid="37" grpId="0"/>
      <p:bldP spid="39" grpId="0"/>
      <p:bldP spid="40" grpId="0"/>
      <p:bldP spid="41" grpId="0"/>
      <p:bldP spid="42" grpId="0" animBg="1"/>
      <p:bldP spid="43" grpId="0" animBg="1"/>
      <p:bldP spid="46" grpId="0" animBg="1"/>
      <p:bldP spid="53" grpId="0" animBg="1"/>
      <p:bldP spid="55" grpId="0"/>
      <p:bldP spid="56" grpId="0"/>
      <p:bldP spid="57" grpId="0"/>
      <p:bldP spid="58" grpId="0"/>
      <p:bldP spid="59" grpId="0"/>
      <p:bldP spid="60" grpId="0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4074" y="897790"/>
            <a:ext cx="8311140" cy="393653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844" y="288066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Let’s Look at the Fast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844" y="1366656"/>
            <a:ext cx="3751244" cy="272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 smtClean="0">
                <a:solidFill>
                  <a:schemeClr val="tx2"/>
                </a:solidFill>
                <a:cs typeface="Neo Sans Intel"/>
              </a:rPr>
              <a:t>0 mod 32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1) 400ba0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xor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2) 400ba2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3) 400ba4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4) 400ba6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movzbl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(%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),%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5) 400ba9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6) 400bac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cmp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$0x4,%rcx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6) 400bb0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ja      400ba6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7) 400bb2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jmpq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*0x400ec0(,%rcx,8)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8) 400bb9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dec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9) 400bbb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10) 400bbd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add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11) 400bbf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12) 400bc1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13) 400bc3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shl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$0x10,%ecx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14) 400bc6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sar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$0x10,%eax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15) 400bc9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or 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16) 400bcb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400ba6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17) 400bcd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retq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2251" y="1156746"/>
            <a:ext cx="4908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Set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6858" y="1558808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1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05786"/>
              </p:ext>
            </p:extLst>
          </p:nvPr>
        </p:nvGraphicFramePr>
        <p:xfrm>
          <a:off x="4274543" y="1766470"/>
          <a:ext cx="2265804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249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06858" y="2135404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00873"/>
              </p:ext>
            </p:extLst>
          </p:nvPr>
        </p:nvGraphicFramePr>
        <p:xfrm>
          <a:off x="4274543" y="2343066"/>
          <a:ext cx="2265804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249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06858" y="2717606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3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736556"/>
              </p:ext>
            </p:extLst>
          </p:nvPr>
        </p:nvGraphicFramePr>
        <p:xfrm>
          <a:off x="4274543" y="2925268"/>
          <a:ext cx="2265804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249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32853" y="1156746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Set B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18153"/>
              </p:ext>
            </p:extLst>
          </p:nvPr>
        </p:nvGraphicFramePr>
        <p:xfrm>
          <a:off x="6740147" y="1748102"/>
          <a:ext cx="2265804" cy="3781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3781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89326" y="1520249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1</a:t>
            </a:r>
          </a:p>
        </p:txBody>
      </p:sp>
    </p:spTree>
    <p:extLst>
      <p:ext uri="{BB962C8B-B14F-4D97-AF65-F5344CB8AC3E}">
        <p14:creationId xmlns:p14="http://schemas.microsoft.com/office/powerpoint/2010/main" val="35429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4074" y="897790"/>
            <a:ext cx="8311140" cy="393653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844" y="288066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Now Let’s Look at the Slow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844" y="1366656"/>
            <a:ext cx="3751244" cy="27238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>
                <a:solidFill>
                  <a:schemeClr val="tx2"/>
                </a:solidFill>
                <a:cs typeface="Neo Sans Intel"/>
              </a:rPr>
              <a:t>16 MOD 32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1) 400bb0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xor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2) 400bb2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3) 400bb4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4) 400bb6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movzbl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(%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),%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5) 400bb9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inc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rdi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6) 400bbc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cmp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$0x4,%rcx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6) 400bc0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ja      400bb6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7) 400bc2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jmpq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*0x400ed0(,%rcx,8)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8) 400bc9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dec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9) 400bcb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10) 400bcd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add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11) 400bcf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12) 400bd1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mov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13) 400bd3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shl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$0x10,%ecx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14) 400bd6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sar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$0x10,%eax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15) 400bd9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or      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ecx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,%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eax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16) 400bdb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jmp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     400bb6</a:t>
            </a:r>
          </a:p>
          <a:p>
            <a:r>
              <a:rPr lang="en-US" sz="900" dirty="0" smtClean="0">
                <a:solidFill>
                  <a:schemeClr val="tx2"/>
                </a:solidFill>
                <a:cs typeface="Neo Sans Intel"/>
              </a:rPr>
              <a:t>17) 400bdd</a:t>
            </a:r>
            <a:r>
              <a:rPr lang="en-US" sz="900" dirty="0">
                <a:solidFill>
                  <a:schemeClr val="tx2"/>
                </a:solidFill>
                <a:cs typeface="Neo Sans Intel"/>
              </a:rPr>
              <a:t>: </a:t>
            </a:r>
            <a:r>
              <a:rPr lang="en-US" sz="900" dirty="0" err="1">
                <a:solidFill>
                  <a:schemeClr val="tx2"/>
                </a:solidFill>
                <a:cs typeface="Neo Sans Intel"/>
              </a:rPr>
              <a:t>retq</a:t>
            </a:r>
            <a:endParaRPr lang="en-US" sz="9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2251" y="1156746"/>
            <a:ext cx="4908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Set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6858" y="1558808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1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001"/>
              </p:ext>
            </p:extLst>
          </p:nvPr>
        </p:nvGraphicFramePr>
        <p:xfrm>
          <a:off x="4274543" y="1766470"/>
          <a:ext cx="2265804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249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72462" y="2124388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71524"/>
              </p:ext>
            </p:extLst>
          </p:nvPr>
        </p:nvGraphicFramePr>
        <p:xfrm>
          <a:off x="6740147" y="2332050"/>
          <a:ext cx="2265804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249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672462" y="2706590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3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61267"/>
              </p:ext>
            </p:extLst>
          </p:nvPr>
        </p:nvGraphicFramePr>
        <p:xfrm>
          <a:off x="6740147" y="2914252"/>
          <a:ext cx="2265804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249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32853" y="1156746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Set B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46191"/>
              </p:ext>
            </p:extLst>
          </p:nvPr>
        </p:nvGraphicFramePr>
        <p:xfrm>
          <a:off x="6740147" y="1748102"/>
          <a:ext cx="2265804" cy="3781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3781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89326" y="1520249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72462" y="3283139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2"/>
                </a:solidFill>
                <a:cs typeface="Neo Sans Intel"/>
              </a:rPr>
              <a:t>w</a:t>
            </a:r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ay 4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84201"/>
              </p:ext>
            </p:extLst>
          </p:nvPr>
        </p:nvGraphicFramePr>
        <p:xfrm>
          <a:off x="6740147" y="3490801"/>
          <a:ext cx="2265804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377634"/>
                <a:gridCol w="377634"/>
                <a:gridCol w="377634"/>
                <a:gridCol w="377634"/>
                <a:gridCol w="377634"/>
                <a:gridCol w="377634"/>
              </a:tblGrid>
              <a:tr h="2498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9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4074" y="897790"/>
            <a:ext cx="8311140" cy="39365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 </a:t>
            </a:r>
            <a:r>
              <a:rPr lang="en-US" dirty="0" err="1" smtClean="0">
                <a:solidFill>
                  <a:schemeClr val="tx1"/>
                </a:solidFill>
              </a:rPr>
              <a:t>uops</a:t>
            </a:r>
            <a:r>
              <a:rPr lang="en-US" dirty="0" smtClean="0">
                <a:solidFill>
                  <a:schemeClr val="tx1"/>
                </a:solidFill>
              </a:rPr>
              <a:t> fit in DSB in the fast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Slow case flip flops in and out of DSB-&gt;mite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Penalties associated with this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Fast case hits LSD for maximum throughput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Slow case becomes FE bound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Significant performance swings (50% - 70%)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844" y="288066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Final Effect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743" y="2103590"/>
            <a:ext cx="2952750" cy="352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528" y="2532684"/>
            <a:ext cx="360997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4074" y="897790"/>
            <a:ext cx="8311140" cy="39365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Pad dead space after JMPs when we see multiple JMPs in a 32B chunk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Example: Adding “.align 32” after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JMP in a loop gains ~60%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 : How often is this an issue? How much will this bloat code? Potential to have negative effects (increase FE footprint, introduce new aliasing, </a:t>
            </a:r>
            <a:r>
              <a:rPr lang="en-US" dirty="0" err="1" smtClean="0">
                <a:solidFill>
                  <a:schemeClr val="tx1"/>
                </a:solidFill>
              </a:rPr>
              <a:t>etc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Maybe worth a quick prototype to evaluate #cases vs </a:t>
            </a:r>
            <a:r>
              <a:rPr lang="en-US" dirty="0" err="1" smtClean="0">
                <a:solidFill>
                  <a:schemeClr val="tx1"/>
                </a:solidFill>
              </a:rPr>
              <a:t>perf</a:t>
            </a:r>
            <a:r>
              <a:rPr lang="en-US" dirty="0" smtClean="0">
                <a:solidFill>
                  <a:schemeClr val="tx1"/>
                </a:solidFill>
              </a:rPr>
              <a:t> gains vs bloat for arch-specific flags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Nothing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Con: Potentially leave performance and stability on the table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Pro: Avoids bloating code for questionable gains. How long will this be an issue? Could potentially have negative effects in some cases.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 options?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844" y="288066"/>
            <a:ext cx="8229600" cy="86868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Can/Shall We Do?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40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l_PPT_LgtTmplt_WideScrn_CLEAR_013014">
  <a:themeElements>
    <a:clrScheme name="Intel Clear Jan 2014">
      <a:dk1>
        <a:sysClr val="windowText" lastClr="000000"/>
      </a:dk1>
      <a:lt1>
        <a:sysClr val="window" lastClr="FFFFFF"/>
      </a:lt1>
      <a:dk2>
        <a:srgbClr val="004280"/>
      </a:dk2>
      <a:lt2>
        <a:srgbClr val="B1BABF"/>
      </a:lt2>
      <a:accent1>
        <a:srgbClr val="0071C5"/>
      </a:accent1>
      <a:accent2>
        <a:srgbClr val="00AEEF"/>
      </a:accent2>
      <a:accent3>
        <a:srgbClr val="8DC8E8"/>
      </a:accent3>
      <a:accent4>
        <a:srgbClr val="FFDA00"/>
      </a:accent4>
      <a:accent5>
        <a:srgbClr val="FDB813"/>
      </a:accent5>
      <a:accent6>
        <a:srgbClr val="A6CE39"/>
      </a:accent6>
      <a:hlink>
        <a:srgbClr val="00AEEF"/>
      </a:hlink>
      <a:folHlink>
        <a:srgbClr val="0071C5"/>
      </a:folHlink>
    </a:clrScheme>
    <a:fontScheme name="IntelClearPPT">
      <a:majorFont>
        <a:latin typeface="Intel Clear Light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smtClean="0">
            <a:solidFill>
              <a:schemeClr val="tx2"/>
            </a:solidFill>
            <a:cs typeface="Neo Sans Inte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C301B14E16748ACD67954BBD5464F" ma:contentTypeVersion="0" ma:contentTypeDescription="Create a new document." ma:contentTypeScope="" ma:versionID="508e10b2f67364738dee076cbd6d9c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E1D2FA-5A38-4D35-ADEE-5B2C718691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BD782F-CC78-46BA-881E-428DB9A69724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4AFC31-0DC6-4C1C-9DF4-F9C81D9F8F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1035</Words>
  <Application>Microsoft Office PowerPoint</Application>
  <PresentationFormat>On-screen Show (16:9)</PresentationFormat>
  <Paragraphs>224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Calibri</vt:lpstr>
      <vt:lpstr>Intel Clear</vt:lpstr>
      <vt:lpstr>Intel Clear Light</vt:lpstr>
      <vt:lpstr>Lucida Grande</vt:lpstr>
      <vt:lpstr>Neo Sans Intel</vt:lpstr>
      <vt:lpstr>Wingdings</vt:lpstr>
      <vt:lpstr>intel_PPT_LgtTmplt_WideScrn_CLEAR_013014</vt:lpstr>
      <vt:lpstr>LLVM Bugzilla 5615, and fun with Alignment    Zia Ansari Principal Engineer MCC/DPD/SSG 4/22/15</vt:lpstr>
      <vt:lpstr>5615 Description</vt:lpstr>
      <vt:lpstr>5615 Let’s Pick 2 Alignments</vt:lpstr>
      <vt:lpstr>How Does the DSB Work</vt:lpstr>
      <vt:lpstr>Let’s Look at the Fast Case</vt:lpstr>
      <vt:lpstr>Now Let’s Look at the Slow Case</vt:lpstr>
      <vt:lpstr>Final Effect</vt:lpstr>
      <vt:lpstr>What Can/Shall We Do?</vt:lpstr>
      <vt:lpstr>PowerPoint Presentation</vt:lpstr>
      <vt:lpstr>Opt Notice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2014-04-08T16:33:32Z</dcterms:created>
  <dcterms:modified xsi:type="dcterms:W3CDTF">2015-05-28T17:44:39Z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0x010100759C301B14E16748ACD67954BBD5464F</vt:lpwstr>
  </property>
</Properties>
</file>