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9" r:id="rId1"/>
  </p:sldMasterIdLst>
  <p:notesMasterIdLst>
    <p:notesMasterId r:id="rId13"/>
  </p:notesMasterIdLst>
  <p:handoutMasterIdLst>
    <p:handoutMasterId r:id="rId14"/>
  </p:handoutMasterIdLst>
  <p:sldIdLst>
    <p:sldId id="256" r:id="rId2"/>
    <p:sldId id="257" r:id="rId3"/>
    <p:sldId id="258" r:id="rId4"/>
    <p:sldId id="267" r:id="rId5"/>
    <p:sldId id="265" r:id="rId6"/>
    <p:sldId id="259" r:id="rId7"/>
    <p:sldId id="260" r:id="rId8"/>
    <p:sldId id="268" r:id="rId9"/>
    <p:sldId id="270" r:id="rId10"/>
    <p:sldId id="262" r:id="rId11"/>
    <p:sldId id="269" r:id="rId12"/>
  </p:sldIdLst>
  <p:sldSz cx="12192000" cy="6858000"/>
  <p:notesSz cx="7099300" cy="10234613"/>
  <p:defaultTextStyle>
    <a:defPPr>
      <a:defRPr lang="zh-CN"/>
    </a:defPPr>
    <a:lvl1pPr algn="l" rtl="0" fontAlgn="base">
      <a:spcBef>
        <a:spcPct val="0"/>
      </a:spcBef>
      <a:spcAft>
        <a:spcPct val="0"/>
      </a:spcAft>
      <a:defRPr kern="1200">
        <a:solidFill>
          <a:schemeClr val="tx1"/>
        </a:solidFill>
        <a:latin typeface="Calibri" pitchFamily="34" charset="0"/>
        <a:ea typeface="宋体" pitchFamily="2" charset="-122"/>
        <a:cs typeface="+mn-cs"/>
      </a:defRPr>
    </a:lvl1pPr>
    <a:lvl2pPr marL="457189" algn="l" rtl="0" fontAlgn="base">
      <a:spcBef>
        <a:spcPct val="0"/>
      </a:spcBef>
      <a:spcAft>
        <a:spcPct val="0"/>
      </a:spcAft>
      <a:defRPr kern="1200">
        <a:solidFill>
          <a:schemeClr val="tx1"/>
        </a:solidFill>
        <a:latin typeface="Calibri" pitchFamily="34" charset="0"/>
        <a:ea typeface="宋体" pitchFamily="2" charset="-122"/>
        <a:cs typeface="+mn-cs"/>
      </a:defRPr>
    </a:lvl2pPr>
    <a:lvl3pPr marL="914377" algn="l" rtl="0" fontAlgn="base">
      <a:spcBef>
        <a:spcPct val="0"/>
      </a:spcBef>
      <a:spcAft>
        <a:spcPct val="0"/>
      </a:spcAft>
      <a:defRPr kern="1200">
        <a:solidFill>
          <a:schemeClr val="tx1"/>
        </a:solidFill>
        <a:latin typeface="Calibri" pitchFamily="34" charset="0"/>
        <a:ea typeface="宋体" pitchFamily="2" charset="-122"/>
        <a:cs typeface="+mn-cs"/>
      </a:defRPr>
    </a:lvl3pPr>
    <a:lvl4pPr marL="1371566" algn="l" rtl="0" fontAlgn="base">
      <a:spcBef>
        <a:spcPct val="0"/>
      </a:spcBef>
      <a:spcAft>
        <a:spcPct val="0"/>
      </a:spcAft>
      <a:defRPr kern="1200">
        <a:solidFill>
          <a:schemeClr val="tx1"/>
        </a:solidFill>
        <a:latin typeface="Calibri" pitchFamily="34" charset="0"/>
        <a:ea typeface="宋体" pitchFamily="2" charset="-122"/>
        <a:cs typeface="+mn-cs"/>
      </a:defRPr>
    </a:lvl4pPr>
    <a:lvl5pPr marL="1828754" algn="l" rtl="0" fontAlgn="base">
      <a:spcBef>
        <a:spcPct val="0"/>
      </a:spcBef>
      <a:spcAft>
        <a:spcPct val="0"/>
      </a:spcAft>
      <a:defRPr kern="1200">
        <a:solidFill>
          <a:schemeClr val="tx1"/>
        </a:solidFill>
        <a:latin typeface="Calibri" pitchFamily="34" charset="0"/>
        <a:ea typeface="宋体" pitchFamily="2" charset="-122"/>
        <a:cs typeface="+mn-cs"/>
      </a:defRPr>
    </a:lvl5pPr>
    <a:lvl6pPr marL="2285943" algn="l" defTabSz="914377" rtl="0" eaLnBrk="1" latinLnBrk="0" hangingPunct="1">
      <a:defRPr kern="1200">
        <a:solidFill>
          <a:schemeClr val="tx1"/>
        </a:solidFill>
        <a:latin typeface="Calibri" pitchFamily="34" charset="0"/>
        <a:ea typeface="宋体" pitchFamily="2" charset="-122"/>
        <a:cs typeface="+mn-cs"/>
      </a:defRPr>
    </a:lvl6pPr>
    <a:lvl7pPr marL="2743131" algn="l" defTabSz="914377" rtl="0" eaLnBrk="1" latinLnBrk="0" hangingPunct="1">
      <a:defRPr kern="1200">
        <a:solidFill>
          <a:schemeClr val="tx1"/>
        </a:solidFill>
        <a:latin typeface="Calibri" pitchFamily="34" charset="0"/>
        <a:ea typeface="宋体" pitchFamily="2" charset="-122"/>
        <a:cs typeface="+mn-cs"/>
      </a:defRPr>
    </a:lvl7pPr>
    <a:lvl8pPr marL="3200320" algn="l" defTabSz="914377" rtl="0" eaLnBrk="1" latinLnBrk="0" hangingPunct="1">
      <a:defRPr kern="1200">
        <a:solidFill>
          <a:schemeClr val="tx1"/>
        </a:solidFill>
        <a:latin typeface="Calibri" pitchFamily="34" charset="0"/>
        <a:ea typeface="宋体" pitchFamily="2" charset="-122"/>
        <a:cs typeface="+mn-cs"/>
      </a:defRPr>
    </a:lvl8pPr>
    <a:lvl9pPr marL="3657509" algn="l" defTabSz="914377"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436" userDrawn="1">
          <p15:clr>
            <a:srgbClr val="A4A3A4"/>
          </p15:clr>
        </p15:guide>
        <p15:guide id="2" orient="horz" pos="618" userDrawn="1">
          <p15:clr>
            <a:srgbClr val="A4A3A4"/>
          </p15:clr>
        </p15:guide>
        <p15:guide id="3" orient="horz" pos="845" userDrawn="1">
          <p15:clr>
            <a:srgbClr val="A4A3A4"/>
          </p15:clr>
        </p15:guide>
        <p15:guide id="4" orient="horz" pos="2840" userDrawn="1">
          <p15:clr>
            <a:srgbClr val="A4A3A4"/>
          </p15:clr>
        </p15:guide>
        <p15:guide id="5" orient="horz" pos="4020" userDrawn="1">
          <p15:clr>
            <a:srgbClr val="A4A3A4"/>
          </p15:clr>
        </p15:guide>
        <p15:guide id="6" pos="7045" userDrawn="1">
          <p15:clr>
            <a:srgbClr val="A4A3A4"/>
          </p15:clr>
        </p15:guide>
        <p15:guide id="7" pos="635" userDrawn="1">
          <p15:clr>
            <a:srgbClr val="A4A3A4"/>
          </p15:clr>
        </p15:guide>
        <p15:guide id="8" orient="horz" pos="4319">
          <p15:clr>
            <a:srgbClr val="A4A3A4"/>
          </p15:clr>
        </p15:guide>
        <p15:guide id="9" pos="76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4">
          <p15:clr>
            <a:srgbClr val="A4A3A4"/>
          </p15:clr>
        </p15:guide>
        <p15:guide id="4"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a:srgbClr val="D9FFF0"/>
    <a:srgbClr val="CCECFF"/>
    <a:srgbClr val="99CCFF"/>
    <a:srgbClr val="0000FF"/>
    <a:srgbClr val="FFCC99"/>
    <a:srgbClr val="E24220"/>
    <a:srgbClr val="FF3300"/>
    <a:srgbClr val="FF6600"/>
    <a:srgbClr val="C5C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6473" autoAdjust="0"/>
  </p:normalViewPr>
  <p:slideViewPr>
    <p:cSldViewPr showGuides="1">
      <p:cViewPr varScale="1">
        <p:scale>
          <a:sx n="113" d="100"/>
          <a:sy n="113" d="100"/>
        </p:scale>
        <p:origin x="1680" y="96"/>
      </p:cViewPr>
      <p:guideLst>
        <p:guide orient="horz" pos="436"/>
        <p:guide orient="horz" pos="618"/>
        <p:guide orient="horz" pos="845"/>
        <p:guide orient="horz" pos="2840"/>
        <p:guide orient="horz" pos="4020"/>
        <p:guide pos="7045"/>
        <p:guide pos="635"/>
        <p:guide orient="horz" pos="4319"/>
        <p:guide pos="767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5850" y="96"/>
      </p:cViewPr>
      <p:guideLst>
        <p:guide orient="horz" pos="2880"/>
        <p:guide pos="2160"/>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ea typeface="宋体" pitchFamily="2" charset="-122"/>
              </a:defRPr>
            </a:lvl1pPr>
          </a:lstStyle>
          <a:p>
            <a:pPr>
              <a:defRPr/>
            </a:pPr>
            <a:endParaRPr lang="zh-CN" altLang="en-US"/>
          </a:p>
        </p:txBody>
      </p:sp>
      <p:sp>
        <p:nvSpPr>
          <p:cNvPr id="227331" name="Rectangle 3"/>
          <p:cNvSpPr>
            <a:spLocks noGrp="1" noChangeArrowheads="1"/>
          </p:cNvSpPr>
          <p:nvPr>
            <p:ph type="dt" sz="quarter"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ea typeface="宋体" pitchFamily="2" charset="-122"/>
              </a:defRPr>
            </a:lvl1pPr>
          </a:lstStyle>
          <a:p>
            <a:pPr>
              <a:defRPr/>
            </a:pPr>
            <a:fld id="{FD6B2986-D06E-4F3C-B19C-CC0A0E2B9416}" type="datetimeFigureOut">
              <a:rPr lang="zh-CN" altLang="en-US"/>
              <a:pPr>
                <a:defRPr/>
              </a:pPr>
              <a:t>2021/7/13</a:t>
            </a:fld>
            <a:endParaRPr lang="en-US" altLang="zh-CN"/>
          </a:p>
        </p:txBody>
      </p:sp>
      <p:sp>
        <p:nvSpPr>
          <p:cNvPr id="227332" name="Rectangle 4"/>
          <p:cNvSpPr>
            <a:spLocks noGrp="1" noChangeArrowheads="1"/>
          </p:cNvSpPr>
          <p:nvPr>
            <p:ph type="ftr" sz="quarter" idx="2"/>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ea typeface="宋体" pitchFamily="2" charset="-122"/>
              </a:defRPr>
            </a:lvl1pPr>
          </a:lstStyle>
          <a:p>
            <a:pPr>
              <a:defRPr/>
            </a:pPr>
            <a:endParaRPr lang="en-US" altLang="zh-CN"/>
          </a:p>
        </p:txBody>
      </p:sp>
      <p:sp>
        <p:nvSpPr>
          <p:cNvPr id="227333" name="Rectangle 5"/>
          <p:cNvSpPr>
            <a:spLocks noGrp="1" noChangeArrowheads="1"/>
          </p:cNvSpPr>
          <p:nvPr>
            <p:ph type="sldNum" sz="quarter" idx="3"/>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ea typeface="宋体" pitchFamily="2" charset="-122"/>
              </a:defRPr>
            </a:lvl1pPr>
          </a:lstStyle>
          <a:p>
            <a:pPr>
              <a:defRPr/>
            </a:pPr>
            <a:fld id="{4B569440-9C1A-4A13-B530-46C3A9E17375}" type="slidenum">
              <a:rPr lang="zh-CN" altLang="en-US"/>
              <a:pPr>
                <a:defRPr/>
              </a:pPr>
              <a:t>‹#›</a:t>
            </a:fld>
            <a:endParaRPr lang="en-US" altLang="zh-CN"/>
          </a:p>
        </p:txBody>
      </p:sp>
    </p:spTree>
    <p:extLst>
      <p:ext uri="{BB962C8B-B14F-4D97-AF65-F5344CB8AC3E}">
        <p14:creationId xmlns:p14="http://schemas.microsoft.com/office/powerpoint/2010/main" val="9417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73C130F0-A224-46A1-9B62-1A8E355288AE}" type="datetimeFigureOut">
              <a:rPr lang="zh-CN" altLang="en-US" smtClean="0"/>
              <a:pPr/>
              <a:t>2021/7/13</a:t>
            </a:fld>
            <a:endParaRPr lang="zh-CN" altLang="en-US"/>
          </a:p>
        </p:txBody>
      </p:sp>
      <p:sp>
        <p:nvSpPr>
          <p:cNvPr id="4" name="幻灯片图像占位符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87A63F8F-1A1D-42DE-8BFE-81573CE45B50}" type="slidenum">
              <a:rPr lang="zh-CN" altLang="en-US" smtClean="0"/>
              <a:pPr/>
              <a:t>‹#›</a:t>
            </a:fld>
            <a:endParaRPr lang="zh-CN" altLang="en-US"/>
          </a:p>
        </p:txBody>
      </p:sp>
    </p:spTree>
    <p:extLst>
      <p:ext uri="{BB962C8B-B14F-4D97-AF65-F5344CB8AC3E}">
        <p14:creationId xmlns:p14="http://schemas.microsoft.com/office/powerpoint/2010/main" val="3380607294"/>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age">
    <p:spTree>
      <p:nvGrpSpPr>
        <p:cNvPr id="1" name=""/>
        <p:cNvGrpSpPr/>
        <p:nvPr/>
      </p:nvGrpSpPr>
      <p:grpSpPr>
        <a:xfrm>
          <a:off x="0" y="0"/>
          <a:ext cx="0" cy="0"/>
          <a:chOff x="0" y="0"/>
          <a:chExt cx="0" cy="0"/>
        </a:xfrm>
      </p:grpSpPr>
      <p:pic>
        <p:nvPicPr>
          <p:cNvPr id="12" name="Picture 9" descr="封面"/>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412875"/>
            <a:ext cx="12192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Logo"/>
          <p:cNvPicPr>
            <a:picLocks noChangeAspect="1" noChangeArrowheads="1"/>
          </p:cNvPicPr>
          <p:nvPr/>
        </p:nvPicPr>
        <p:blipFill>
          <a:blip r:embed="rId3" cstate="email"/>
          <a:srcRect/>
          <a:stretch>
            <a:fillRect/>
          </a:stretch>
        </p:blipFill>
        <p:spPr bwMode="auto">
          <a:xfrm>
            <a:off x="10100229" y="5567372"/>
            <a:ext cx="818937" cy="820737"/>
          </a:xfrm>
          <a:prstGeom prst="rect">
            <a:avLst/>
          </a:prstGeom>
          <a:noFill/>
          <a:ln w="9525">
            <a:noFill/>
            <a:miter lim="800000"/>
            <a:headEnd/>
            <a:tailEnd/>
          </a:ln>
        </p:spPr>
      </p:pic>
      <p:sp>
        <p:nvSpPr>
          <p:cNvPr id="6" name="Text Box 6"/>
          <p:cNvSpPr txBox="1">
            <a:spLocks noChangeArrowheads="1"/>
          </p:cNvSpPr>
          <p:nvPr/>
        </p:nvSpPr>
        <p:spPr bwMode="auto">
          <a:xfrm>
            <a:off x="871315" y="6205544"/>
            <a:ext cx="2813753" cy="288660"/>
          </a:xfrm>
          <a:prstGeom prst="rect">
            <a:avLst/>
          </a:prstGeom>
          <a:noFill/>
          <a:ln w="9525">
            <a:noFill/>
            <a:miter lim="800000"/>
            <a:headEnd/>
            <a:tailEnd/>
          </a:ln>
        </p:spPr>
        <p:txBody>
          <a:bodyPr wrap="none" lIns="87742" tIns="43874" rIns="87742" bIns="43874" anchor="ctr">
            <a:spAutoFit/>
          </a:bodyPr>
          <a:lstStyle/>
          <a:p>
            <a:pPr defTabSz="877315" eaLnBrk="0" hangingPunct="0">
              <a:defRPr/>
            </a:pPr>
            <a:r>
              <a:rPr lang="en-US" altLang="zh-CN" sz="1300" b="1" dirty="0" smtClean="0">
                <a:solidFill>
                  <a:srgbClr val="000000"/>
                </a:solidFill>
                <a:latin typeface="Trebuchet MS" panose="020B0603020202020204" pitchFamily="34" charset="0"/>
                <a:ea typeface="ＭＳ Ｐゴシック" pitchFamily="34" charset="-128"/>
              </a:rPr>
              <a:t>HUAWEI TECHNOLOGIES CO., LTD.</a:t>
            </a:r>
            <a:endParaRPr lang="en-US" altLang="zh-CN" sz="2400" b="1" dirty="0">
              <a:solidFill>
                <a:srgbClr val="000000"/>
              </a:solidFill>
              <a:latin typeface="Trebuchet MS" panose="020B0603020202020204" pitchFamily="34" charset="0"/>
              <a:ea typeface="ＭＳ Ｐゴシック" pitchFamily="34" charset="-128"/>
            </a:endParaRPr>
          </a:p>
        </p:txBody>
      </p:sp>
      <p:sp>
        <p:nvSpPr>
          <p:cNvPr id="7" name="Text Box 7"/>
          <p:cNvSpPr txBox="1">
            <a:spLocks noChangeArrowheads="1"/>
          </p:cNvSpPr>
          <p:nvPr/>
        </p:nvSpPr>
        <p:spPr bwMode="auto">
          <a:xfrm>
            <a:off x="9633620" y="4094171"/>
            <a:ext cx="1494866" cy="288660"/>
          </a:xfrm>
          <a:prstGeom prst="rect">
            <a:avLst/>
          </a:prstGeom>
          <a:noFill/>
          <a:ln w="9525">
            <a:noFill/>
            <a:miter lim="800000"/>
            <a:headEnd/>
            <a:tailEnd/>
          </a:ln>
        </p:spPr>
        <p:txBody>
          <a:bodyPr wrap="none" lIns="87742" tIns="43874" rIns="87742" bIns="43874">
            <a:spAutoFit/>
          </a:bodyPr>
          <a:lstStyle/>
          <a:p>
            <a:pPr defTabSz="877315" eaLnBrk="0" hangingPunct="0">
              <a:defRPr/>
            </a:pPr>
            <a:r>
              <a:rPr lang="en-US" altLang="zh-CN" sz="1300" baseline="0" dirty="0">
                <a:solidFill>
                  <a:srgbClr val="FFFFFF"/>
                </a:solidFill>
                <a:latin typeface="Trebuchet MS" panose="020B0603020202020204" pitchFamily="34" charset="0"/>
                <a:ea typeface="ＭＳ Ｐゴシック" pitchFamily="34" charset="-128"/>
              </a:rPr>
              <a:t>www.huawei.com</a:t>
            </a:r>
          </a:p>
        </p:txBody>
      </p:sp>
      <p:sp>
        <p:nvSpPr>
          <p:cNvPr id="664580" name="Rectangle 4"/>
          <p:cNvSpPr>
            <a:spLocks noGrp="1" noChangeArrowheads="1"/>
          </p:cNvSpPr>
          <p:nvPr>
            <p:ph type="ctrTitle" sz="quarter"/>
          </p:nvPr>
        </p:nvSpPr>
        <p:spPr>
          <a:xfrm>
            <a:off x="914162" y="1391923"/>
            <a:ext cx="7072059" cy="1666489"/>
          </a:xfrm>
        </p:spPr>
        <p:txBody>
          <a:bodyPr lIns="87758" tIns="43878" rIns="87758" bIns="43878"/>
          <a:lstStyle>
            <a:lvl1pPr algn="ctr">
              <a:defRPr sz="4400" b="1">
                <a:solidFill>
                  <a:schemeClr val="bg1"/>
                </a:solidFill>
              </a:defRPr>
            </a:lvl1pPr>
          </a:lstStyle>
          <a:p>
            <a:r>
              <a:rPr lang="en-US" altLang="zh-CN" smtClean="0"/>
              <a:t>Click to edit Master title style</a:t>
            </a:r>
            <a:endParaRPr lang="zh-CN" altLang="en-US" dirty="0"/>
          </a:p>
        </p:txBody>
      </p:sp>
      <p:sp>
        <p:nvSpPr>
          <p:cNvPr id="664581" name="Rectangle 5"/>
          <p:cNvSpPr>
            <a:spLocks noGrp="1" noChangeArrowheads="1"/>
          </p:cNvSpPr>
          <p:nvPr>
            <p:ph type="subTitle" sz="quarter" idx="1"/>
          </p:nvPr>
        </p:nvSpPr>
        <p:spPr>
          <a:xfrm>
            <a:off x="912580" y="3182207"/>
            <a:ext cx="7073645" cy="864987"/>
          </a:xfrm>
        </p:spPr>
        <p:txBody>
          <a:bodyPr lIns="87758" tIns="43878" rIns="87758" bIns="43878" anchor="ctr"/>
          <a:lstStyle>
            <a:lvl1pPr marL="0" indent="0" algn="ctr">
              <a:lnSpc>
                <a:spcPct val="100000"/>
              </a:lnSpc>
              <a:buFont typeface="Wingdings" pitchFamily="2" charset="2"/>
              <a:buNone/>
              <a:defRPr sz="2000" b="0" baseline="0">
                <a:solidFill>
                  <a:schemeClr val="bg1"/>
                </a:solidFill>
                <a:latin typeface="Trebuchet MS" panose="020B0603020202020204" pitchFamily="34" charset="0"/>
              </a:defRPr>
            </a:lvl1pPr>
          </a:lstStyle>
          <a:p>
            <a:r>
              <a:rPr lang="en-US" altLang="zh-CN" smtClean="0"/>
              <a:t>Click to edit Master subtitle style</a:t>
            </a:r>
            <a:endParaRPr lang="en-US" altLang="zh-CN" dirty="0" smtClean="0"/>
          </a:p>
        </p:txBody>
      </p:sp>
      <p:sp>
        <p:nvSpPr>
          <p:cNvPr id="11" name="Date Placeholder 10"/>
          <p:cNvSpPr>
            <a:spLocks noGrp="1" noChangeArrowheads="1"/>
          </p:cNvSpPr>
          <p:nvPr>
            <p:ph type="dt" sz="quarter" idx="10"/>
          </p:nvPr>
        </p:nvSpPr>
        <p:spPr bwMode="auto">
          <a:xfrm>
            <a:off x="912576" y="363545"/>
            <a:ext cx="2845645" cy="474663"/>
          </a:xfrm>
          <a:prstGeom prst="rect">
            <a:avLst/>
          </a:prstGeom>
          <a:ln>
            <a:miter lim="800000"/>
            <a:headEnd/>
            <a:tailEnd/>
          </a:ln>
        </p:spPr>
        <p:txBody>
          <a:bodyPr vert="horz" wrap="square" lIns="87758" tIns="43878" rIns="87758" bIns="43878" numCol="1" anchor="t" anchorCtr="0" compatLnSpc="1">
            <a:prstTxWarp prst="textNoShape">
              <a:avLst/>
            </a:prstTxWarp>
          </a:bodyPr>
          <a:lstStyle>
            <a:lvl1pPr defTabSz="1219110" eaLnBrk="0" hangingPunct="0">
              <a:defRPr sz="1300" b="0">
                <a:solidFill>
                  <a:srgbClr val="000000"/>
                </a:solidFill>
                <a:latin typeface="Trebuchet MS" panose="020B0603020202020204" pitchFamily="34" charset="0"/>
                <a:ea typeface="MS PGothic" pitchFamily="34" charset="-128"/>
              </a:defRPr>
            </a:lvl1pPr>
          </a:lstStyle>
          <a:p>
            <a:pPr>
              <a:defRPr/>
            </a:pPr>
            <a:fld id="{9A7FCE89-0B48-460C-8337-BEADEA460568}" type="datetime1">
              <a:rPr lang="zh-CN" altLang="en-US" smtClean="0"/>
              <a:pPr>
                <a:defRPr/>
              </a:pPr>
              <a:t>2021/7/13</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342817" y="0"/>
            <a:ext cx="11563513" cy="1143000"/>
          </a:xfrm>
        </p:spPr>
        <p:txBody>
          <a:bodyPr/>
          <a:lstStyle>
            <a:lvl1pPr algn="l">
              <a:defRPr sz="2800" b="1">
                <a:latin typeface="Trebuchet MS" panose="020B0603020202020204" pitchFamily="34" charset="0"/>
                <a:ea typeface="微软雅黑" pitchFamily="34" charset="-122"/>
              </a:defRPr>
            </a:lvl1pPr>
          </a:lstStyle>
          <a:p>
            <a:r>
              <a:rPr lang="en-US" altLang="zh-CN" smtClean="0"/>
              <a:t>Click to edit Master title style</a:t>
            </a:r>
            <a:endParaRPr lang="zh-CN" altLang="en-US" dirty="0"/>
          </a:p>
        </p:txBody>
      </p:sp>
      <p:sp>
        <p:nvSpPr>
          <p:cNvPr id="3" name="内容占位符 2"/>
          <p:cNvSpPr>
            <a:spLocks noGrp="1"/>
          </p:cNvSpPr>
          <p:nvPr>
            <p:ph idx="1"/>
          </p:nvPr>
        </p:nvSpPr>
        <p:spPr>
          <a:xfrm>
            <a:off x="342817" y="1157288"/>
            <a:ext cx="11563513" cy="5094221"/>
          </a:xfrm>
        </p:spPr>
        <p:txBody>
          <a:bodyPr/>
          <a:lstStyle>
            <a:lvl1pPr>
              <a:defRPr sz="2000" b="0"/>
            </a:lvl1pPr>
            <a:lvl2pPr>
              <a:defRPr sz="1600"/>
            </a:lvl2pPr>
            <a:lvl3pPr>
              <a:defRPr sz="1400"/>
            </a:lvl3pPr>
            <a:lvl4pPr>
              <a:defRPr sz="1200"/>
            </a:lvl4pPr>
            <a:lvl5pPr>
              <a:defRPr sz="1100"/>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标题 1"/>
          <p:cNvSpPr>
            <a:spLocks noGrp="1"/>
          </p:cNvSpPr>
          <p:nvPr>
            <p:ph type="title"/>
          </p:nvPr>
        </p:nvSpPr>
        <p:spPr>
          <a:xfrm>
            <a:off x="342817" y="0"/>
            <a:ext cx="11563513" cy="1143000"/>
          </a:xfrm>
        </p:spPr>
        <p:txBody>
          <a:bodyPr/>
          <a:lstStyle>
            <a:lvl1pPr algn="l">
              <a:defRPr sz="2800" b="1">
                <a:latin typeface="Trebuchet MS" panose="020B0603020202020204" pitchFamily="34" charset="0"/>
                <a:ea typeface="微软雅黑" pitchFamily="34" charset="-122"/>
              </a:defRPr>
            </a:lvl1pPr>
          </a:lstStyle>
          <a:p>
            <a:r>
              <a:rPr lang="en-US" altLang="zh-CN" smtClean="0"/>
              <a:t>Click to edit Master title style</a:t>
            </a:r>
            <a:endParaRPr lang="zh-CN" altLang="en-US" dirty="0"/>
          </a:p>
        </p:txBody>
      </p:sp>
      <p:sp>
        <p:nvSpPr>
          <p:cNvPr id="3" name="内容占位符 2"/>
          <p:cNvSpPr>
            <a:spLocks noGrp="1"/>
          </p:cNvSpPr>
          <p:nvPr>
            <p:ph idx="1"/>
          </p:nvPr>
        </p:nvSpPr>
        <p:spPr>
          <a:xfrm>
            <a:off x="342816" y="1157288"/>
            <a:ext cx="5760720" cy="5094221"/>
          </a:xfrm>
        </p:spPr>
        <p:txBody>
          <a:bodyPr/>
          <a:lstStyle>
            <a:lvl1pPr>
              <a:defRPr sz="2000" b="0"/>
            </a:lvl1pPr>
            <a:lvl2pPr>
              <a:defRPr sz="1600"/>
            </a:lvl2pPr>
            <a:lvl3pPr>
              <a:defRPr sz="1400"/>
            </a:lvl3pPr>
            <a:lvl4pPr>
              <a:defRPr sz="1200"/>
            </a:lvl4pPr>
            <a:lvl5pPr>
              <a:defRPr sz="1100"/>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
        <p:nvSpPr>
          <p:cNvPr id="4" name="内容占位符 2"/>
          <p:cNvSpPr>
            <a:spLocks noGrp="1"/>
          </p:cNvSpPr>
          <p:nvPr>
            <p:ph idx="10"/>
          </p:nvPr>
        </p:nvSpPr>
        <p:spPr>
          <a:xfrm>
            <a:off x="6145610" y="1157288"/>
            <a:ext cx="5760720" cy="5094221"/>
          </a:xfrm>
        </p:spPr>
        <p:txBody>
          <a:bodyPr/>
          <a:lstStyle>
            <a:lvl1pPr>
              <a:defRPr sz="2000" b="0"/>
            </a:lvl1pPr>
            <a:lvl2pPr>
              <a:defRPr sz="1600"/>
            </a:lvl2pPr>
            <a:lvl3pPr>
              <a:defRPr sz="1400"/>
            </a:lvl3pPr>
            <a:lvl4pPr>
              <a:defRPr sz="1200"/>
            </a:lvl4pPr>
            <a:lvl5pPr>
              <a:defRPr sz="1100"/>
            </a:lvl5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dirty="0"/>
          </a:p>
        </p:txBody>
      </p:sp>
    </p:spTree>
    <p:extLst>
      <p:ext uri="{BB962C8B-B14F-4D97-AF65-F5344CB8AC3E}">
        <p14:creationId xmlns:p14="http://schemas.microsoft.com/office/powerpoint/2010/main" val="470660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342817" y="0"/>
            <a:ext cx="11563513" cy="1143000"/>
          </a:xfrm>
        </p:spPr>
        <p:txBody>
          <a:bodyPr/>
          <a:lstStyle>
            <a:lvl1pPr>
              <a:defRPr sz="2800">
                <a:latin typeface="Trebuchet MS" panose="020B0603020202020204" pitchFamily="34" charset="0"/>
                <a:ea typeface="微软雅黑" pitchFamily="34" charset="-122"/>
              </a:defRPr>
            </a:lvl1pPr>
          </a:lstStyle>
          <a:p>
            <a:r>
              <a:rPr lang="en-US" altLang="zh-CN" smtClean="0"/>
              <a:t>Click to edit Master title style</a:t>
            </a:r>
            <a:endParaRPr lang="zh-CN"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inal Page">
    <p:spTree>
      <p:nvGrpSpPr>
        <p:cNvPr id="1" name=""/>
        <p:cNvGrpSpPr/>
        <p:nvPr/>
      </p:nvGrpSpPr>
      <p:grpSpPr>
        <a:xfrm>
          <a:off x="0" y="0"/>
          <a:ext cx="0" cy="0"/>
          <a:chOff x="0" y="0"/>
          <a:chExt cx="0" cy="0"/>
        </a:xfrm>
      </p:grpSpPr>
      <p:sp>
        <p:nvSpPr>
          <p:cNvPr id="3" name="Text Box 16"/>
          <p:cNvSpPr txBox="1">
            <a:spLocks noChangeArrowheads="1"/>
          </p:cNvSpPr>
          <p:nvPr userDrawn="1"/>
        </p:nvSpPr>
        <p:spPr bwMode="auto">
          <a:xfrm>
            <a:off x="4593052" y="2616208"/>
            <a:ext cx="3005897" cy="830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13" tIns="45706" rIns="91413" bIns="45706">
            <a:spAutoFit/>
          </a:bodyPr>
          <a:lstStyle/>
          <a:p>
            <a:pPr eaLnBrk="0" hangingPunct="0"/>
            <a:r>
              <a:rPr lang="en-US" altLang="zh-CN" sz="4800" dirty="0">
                <a:solidFill>
                  <a:srgbClr val="990000"/>
                </a:solidFill>
                <a:latin typeface="Trebuchet MS" panose="020B0603020202020204" pitchFamily="34" charset="0"/>
                <a:ea typeface="MS PGothic" pitchFamily="34" charset="-128"/>
              </a:rPr>
              <a:t>Thank you</a:t>
            </a:r>
          </a:p>
        </p:txBody>
      </p:sp>
      <p:sp>
        <p:nvSpPr>
          <p:cNvPr id="4" name="Text Box 17"/>
          <p:cNvSpPr txBox="1">
            <a:spLocks noChangeArrowheads="1"/>
          </p:cNvSpPr>
          <p:nvPr userDrawn="1"/>
        </p:nvSpPr>
        <p:spPr bwMode="auto">
          <a:xfrm>
            <a:off x="4582408" y="3409956"/>
            <a:ext cx="3027184" cy="523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91413" tIns="45706" rIns="91413" bIns="45706">
            <a:spAutoFit/>
          </a:bodyPr>
          <a:lstStyle/>
          <a:p>
            <a:pPr eaLnBrk="0" hangingPunct="0"/>
            <a:r>
              <a:rPr lang="en-US" altLang="zh-CN" sz="2800" dirty="0">
                <a:solidFill>
                  <a:srgbClr val="666666"/>
                </a:solidFill>
                <a:latin typeface="Trebuchet MS" panose="020B0603020202020204" pitchFamily="34" charset="0"/>
                <a:ea typeface="MS PGothic" pitchFamily="34" charset="-128"/>
              </a:rPr>
              <a:t>www.huawei.com</a:t>
            </a:r>
            <a:endParaRPr lang="en-US" altLang="zh-CN" sz="2300" dirty="0">
              <a:solidFill>
                <a:srgbClr val="990000"/>
              </a:solidFill>
              <a:latin typeface="Trebuchet MS" panose="020B0603020202020204" pitchFamily="34" charset="0"/>
              <a:ea typeface="MS PGothic" pitchFamily="34" charset="-128"/>
            </a:endParaRPr>
          </a:p>
        </p:txBody>
      </p:sp>
      <p:sp>
        <p:nvSpPr>
          <p:cNvPr id="5" name="TextBox 4"/>
          <p:cNvSpPr txBox="1"/>
          <p:nvPr userDrawn="1"/>
        </p:nvSpPr>
        <p:spPr>
          <a:xfrm>
            <a:off x="804789" y="4329108"/>
            <a:ext cx="10798388" cy="1600410"/>
          </a:xfrm>
          <a:prstGeom prst="rect">
            <a:avLst/>
          </a:prstGeom>
          <a:noFill/>
        </p:spPr>
        <p:txBody>
          <a:bodyPr wrap="square" lIns="91413" tIns="45706" rIns="91413" bIns="45706" rtlCol="0">
            <a:spAutoFit/>
          </a:bodyPr>
          <a:lstStyle/>
          <a:p>
            <a:pPr algn="just"/>
            <a:r>
              <a:rPr lang="en-US" altLang="zh-CN" sz="1400" b="1" dirty="0" smtClean="0">
                <a:solidFill>
                  <a:prstClr val="black"/>
                </a:solidFill>
                <a:latin typeface="Trebuchet MS" panose="020B0603020202020204" pitchFamily="34" charset="0"/>
                <a:ea typeface="华文细黑" pitchFamily="2" charset="-122"/>
              </a:rPr>
              <a:t>Copyright©2021 Huawei Technologies Co., Ltd. All Rights Reserved.</a:t>
            </a:r>
          </a:p>
          <a:p>
            <a:pPr algn="just"/>
            <a:endParaRPr lang="zh-CN" altLang="zh-CN" sz="1400" dirty="0" smtClean="0">
              <a:solidFill>
                <a:prstClr val="black"/>
              </a:solidFill>
              <a:latin typeface="Trebuchet MS" panose="020B0603020202020204" pitchFamily="34" charset="0"/>
              <a:ea typeface="华文细黑" pitchFamily="2" charset="-122"/>
            </a:endParaRPr>
          </a:p>
          <a:p>
            <a:pPr algn="just"/>
            <a:r>
              <a:rPr lang="en-US" altLang="zh-CN" sz="1400" dirty="0" smtClean="0">
                <a:solidFill>
                  <a:prstClr val="black"/>
                </a:solidFill>
                <a:latin typeface="Trebuchet MS" panose="020B0603020202020204" pitchFamily="34" charset="0"/>
                <a:ea typeface="华文细黑" pitchFamily="2" charset="-122"/>
              </a:rPr>
              <a:t>The information in this document may contain predictive statements including, without limitation, statements regarding the future financial and operating results, future product portfolio, new technology, etc. There are a number of factors that could cause actual results and developments to differ materially from those expressed or implied in the predictive statements. Therefore, such information is provided for reference purpose only and constitutes neither an offer nor an acceptance. Huawei may change the information at any time without notice. </a:t>
            </a:r>
            <a:endParaRPr lang="zh-CN" altLang="zh-CN" sz="1400" dirty="0">
              <a:solidFill>
                <a:prstClr val="black"/>
              </a:solidFill>
              <a:latin typeface="Trebuchet MS" panose="020B0603020202020204" pitchFamily="34" charset="0"/>
              <a:ea typeface="华文细黑" pitchFamily="2" charset="-122"/>
            </a:endParaRPr>
          </a:p>
        </p:txBody>
      </p:sp>
    </p:spTree>
    <p:extLst>
      <p:ext uri="{BB962C8B-B14F-4D97-AF65-F5344CB8AC3E}">
        <p14:creationId xmlns:p14="http://schemas.microsoft.com/office/powerpoint/2010/main" val="3633532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长条"/>
          <p:cNvPicPr>
            <a:picLocks noChangeAspect="1" noChangeArrowheads="1"/>
          </p:cNvPicPr>
          <p:nvPr/>
        </p:nvPicPr>
        <p:blipFill>
          <a:blip r:embed="rId7" cstate="email">
            <a:lum contrast="6000"/>
          </a:blip>
          <a:srcRect/>
          <a:stretch>
            <a:fillRect/>
          </a:stretch>
        </p:blipFill>
        <p:spPr bwMode="auto">
          <a:xfrm>
            <a:off x="3" y="6237294"/>
            <a:ext cx="12192000" cy="619125"/>
          </a:xfrm>
          <a:prstGeom prst="rect">
            <a:avLst/>
          </a:prstGeom>
          <a:noFill/>
          <a:ln w="9525">
            <a:noFill/>
            <a:miter lim="800000"/>
            <a:headEnd/>
            <a:tailEnd/>
          </a:ln>
        </p:spPr>
      </p:pic>
      <p:sp>
        <p:nvSpPr>
          <p:cNvPr id="663604" name="Text Box 52"/>
          <p:cNvSpPr txBox="1">
            <a:spLocks noChangeArrowheads="1"/>
          </p:cNvSpPr>
          <p:nvPr/>
        </p:nvSpPr>
        <p:spPr bwMode="auto">
          <a:xfrm>
            <a:off x="841161" y="6456371"/>
            <a:ext cx="2602663" cy="263739"/>
          </a:xfrm>
          <a:prstGeom prst="rect">
            <a:avLst/>
          </a:prstGeom>
          <a:noFill/>
          <a:ln w="9525">
            <a:noFill/>
            <a:miter lim="800000"/>
            <a:headEnd/>
            <a:tailEnd/>
          </a:ln>
        </p:spPr>
        <p:txBody>
          <a:bodyPr wrap="none" lIns="78309" tIns="39154" rIns="78309" bIns="39154">
            <a:spAutoFit/>
          </a:bodyPr>
          <a:lstStyle/>
          <a:p>
            <a:pPr defTabSz="783715" eaLnBrk="0" hangingPunct="0">
              <a:defRPr/>
            </a:pPr>
            <a:r>
              <a:rPr lang="en-US" altLang="zh-CN" sz="1200" b="1" dirty="0">
                <a:solidFill>
                  <a:srgbClr val="080808"/>
                </a:solidFill>
                <a:latin typeface="Trebuchet MS" panose="020B0603020202020204" pitchFamily="34" charset="0"/>
                <a:ea typeface="ＭＳ Ｐゴシック" pitchFamily="34" charset="-128"/>
              </a:rPr>
              <a:t>HUAWEI TECHNOLOGIES CO., LTD.</a:t>
            </a:r>
          </a:p>
        </p:txBody>
      </p:sp>
      <p:sp>
        <p:nvSpPr>
          <p:cNvPr id="663605" name="Rectangle 53"/>
          <p:cNvSpPr>
            <a:spLocks noChangeArrowheads="1"/>
          </p:cNvSpPr>
          <p:nvPr/>
        </p:nvSpPr>
        <p:spPr bwMode="auto">
          <a:xfrm>
            <a:off x="7908456" y="6394455"/>
            <a:ext cx="1409333" cy="325656"/>
          </a:xfrm>
          <a:prstGeom prst="rect">
            <a:avLst/>
          </a:prstGeom>
          <a:noFill/>
          <a:ln w="9525">
            <a:noFill/>
            <a:miter lim="800000"/>
            <a:headEnd/>
            <a:tailEnd/>
          </a:ln>
          <a:effectLst/>
        </p:spPr>
        <p:txBody>
          <a:bodyPr lIns="0" tIns="0" rIns="0" bIns="0"/>
          <a:lstStyle/>
          <a:p>
            <a:pPr defTabSz="783715" eaLnBrk="0" hangingPunct="0">
              <a:lnSpc>
                <a:spcPct val="85000"/>
              </a:lnSpc>
              <a:defRPr/>
            </a:pPr>
            <a:endParaRPr lang="de-DE" sz="900" dirty="0">
              <a:solidFill>
                <a:srgbClr val="080808"/>
              </a:solidFill>
              <a:latin typeface="Trebuchet MS" panose="020B0603020202020204" pitchFamily="34" charset="0"/>
              <a:ea typeface="ＭＳ Ｐゴシック" pitchFamily="34" charset="-128"/>
            </a:endParaRPr>
          </a:p>
          <a:p>
            <a:pPr defTabSz="783715" eaLnBrk="0" hangingPunct="0">
              <a:lnSpc>
                <a:spcPct val="85000"/>
              </a:lnSpc>
              <a:defRPr/>
            </a:pPr>
            <a:r>
              <a:rPr lang="de-DE" sz="900" dirty="0">
                <a:solidFill>
                  <a:srgbClr val="080808"/>
                </a:solidFill>
                <a:latin typeface="Trebuchet MS" panose="020B0603020202020204" pitchFamily="34" charset="0"/>
                <a:ea typeface="ＭＳ Ｐゴシック" pitchFamily="34" charset="-128"/>
              </a:rPr>
              <a:t>Page </a:t>
            </a:r>
            <a:fld id="{CA825B19-71A3-4AA3-8627-BD8F0BBECF7A}" type="slidenum">
              <a:rPr lang="de-DE" sz="900">
                <a:solidFill>
                  <a:srgbClr val="080808"/>
                </a:solidFill>
                <a:latin typeface="Trebuchet MS" panose="020B0603020202020204" pitchFamily="34" charset="0"/>
                <a:ea typeface="ＭＳ Ｐゴシック" pitchFamily="34" charset="-128"/>
              </a:rPr>
              <a:pPr defTabSz="783715" eaLnBrk="0" hangingPunct="0">
                <a:lnSpc>
                  <a:spcPct val="85000"/>
                </a:lnSpc>
                <a:defRPr/>
              </a:pPr>
              <a:t>‹#›</a:t>
            </a:fld>
            <a:endParaRPr lang="en-GB" sz="900" dirty="0">
              <a:solidFill>
                <a:srgbClr val="080808"/>
              </a:solidFill>
              <a:latin typeface="Trebuchet MS" panose="020B0603020202020204" pitchFamily="34" charset="0"/>
              <a:ea typeface="ＭＳ Ｐゴシック" pitchFamily="34" charset="-128"/>
            </a:endParaRPr>
          </a:p>
        </p:txBody>
      </p:sp>
      <p:pic>
        <p:nvPicPr>
          <p:cNvPr id="3090" name="Picture 54" descr="图片3副本"/>
          <p:cNvPicPr>
            <a:picLocks noChangeAspect="1" noChangeArrowheads="1"/>
          </p:cNvPicPr>
          <p:nvPr/>
        </p:nvPicPr>
        <p:blipFill>
          <a:blip r:embed="rId8" cstate="email"/>
          <a:srcRect/>
          <a:stretch>
            <a:fillRect/>
          </a:stretch>
        </p:blipFill>
        <p:spPr bwMode="auto">
          <a:xfrm>
            <a:off x="10179579" y="6384932"/>
            <a:ext cx="1295063" cy="307975"/>
          </a:xfrm>
          <a:prstGeom prst="rect">
            <a:avLst/>
          </a:prstGeom>
          <a:noFill/>
          <a:ln w="9525">
            <a:noFill/>
            <a:miter lim="800000"/>
            <a:headEnd/>
            <a:tailEnd/>
          </a:ln>
        </p:spPr>
      </p:pic>
      <p:sp>
        <p:nvSpPr>
          <p:cNvPr id="3091" name="Rectangle 55"/>
          <p:cNvSpPr>
            <a:spLocks noGrp="1" noChangeArrowheads="1"/>
          </p:cNvSpPr>
          <p:nvPr>
            <p:ph type="title"/>
          </p:nvPr>
        </p:nvSpPr>
        <p:spPr bwMode="auto">
          <a:xfrm>
            <a:off x="809420" y="0"/>
            <a:ext cx="10782665" cy="1143000"/>
          </a:xfrm>
          <a:prstGeom prst="rect">
            <a:avLst/>
          </a:prstGeom>
          <a:noFill/>
          <a:ln w="9525">
            <a:noFill/>
            <a:miter lim="800000"/>
            <a:headEnd/>
            <a:tailEnd/>
          </a:ln>
        </p:spPr>
        <p:txBody>
          <a:bodyPr vert="horz" wrap="square" lIns="91380" tIns="45690" rIns="91380" bIns="45690" numCol="1" anchor="ctr" anchorCtr="0" compatLnSpc="1">
            <a:prstTxWarp prst="textNoShape">
              <a:avLst/>
            </a:prstTxWarp>
          </a:bodyPr>
          <a:lstStyle/>
          <a:p>
            <a:pPr lvl="0"/>
            <a:r>
              <a:rPr lang="zh-CN" altLang="en-US" dirty="0" smtClean="0"/>
              <a:t>单击此处编辑母版标题样式</a:t>
            </a:r>
          </a:p>
        </p:txBody>
      </p:sp>
      <p:sp>
        <p:nvSpPr>
          <p:cNvPr id="3092" name="Rectangle 56"/>
          <p:cNvSpPr>
            <a:spLocks noGrp="1" noChangeArrowheads="1"/>
          </p:cNvSpPr>
          <p:nvPr>
            <p:ph type="body" idx="1"/>
          </p:nvPr>
        </p:nvSpPr>
        <p:spPr bwMode="auto">
          <a:xfrm>
            <a:off x="809420" y="1600204"/>
            <a:ext cx="10782665" cy="4524375"/>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Tree>
  </p:cSld>
  <p:clrMap bg1="lt1" tx1="dk1" bg2="lt2" tx2="dk2" accent1="accent1" accent2="accent2" accent3="accent3" accent4="accent4" accent5="accent5" accent6="accent6" hlink="hlink" folHlink="folHlink"/>
  <p:sldLayoutIdLst>
    <p:sldLayoutId id="2147484170" r:id="rId1"/>
    <p:sldLayoutId id="2147484171" r:id="rId2"/>
    <p:sldLayoutId id="2147484194" r:id="rId3"/>
    <p:sldLayoutId id="2147484172" r:id="rId4"/>
    <p:sldLayoutId id="2147484193" r:id="rId5"/>
  </p:sldLayoutIdLst>
  <p:timing>
    <p:tnLst>
      <p:par>
        <p:cTn id="1" dur="indefinite" restart="never" nodeType="tmRoot"/>
      </p:par>
    </p:tnLst>
  </p:timing>
  <p:txStyles>
    <p:titleStyle>
      <a:lvl1pPr algn="l" defTabSz="875877" rtl="0" eaLnBrk="1" fontAlgn="base" hangingPunct="1">
        <a:spcBef>
          <a:spcPct val="0"/>
        </a:spcBef>
        <a:spcAft>
          <a:spcPct val="0"/>
        </a:spcAft>
        <a:defRPr sz="3300" b="1" baseline="0">
          <a:solidFill>
            <a:srgbClr val="990000"/>
          </a:solidFill>
          <a:latin typeface="Trebuchet MS" panose="020B0603020202020204" pitchFamily="34" charset="0"/>
          <a:ea typeface="微软雅黑" pitchFamily="34" charset="-122"/>
          <a:cs typeface="+mj-cs"/>
        </a:defRPr>
      </a:lvl1pPr>
      <a:lvl2pPr algn="l" defTabSz="875877" rtl="0" eaLnBrk="1" fontAlgn="base" hangingPunct="1">
        <a:spcBef>
          <a:spcPct val="0"/>
        </a:spcBef>
        <a:spcAft>
          <a:spcPct val="0"/>
        </a:spcAft>
        <a:defRPr sz="3300">
          <a:solidFill>
            <a:srgbClr val="990000"/>
          </a:solidFill>
          <a:latin typeface="FrutigerNext LT Medium" pitchFamily="34" charset="0"/>
          <a:ea typeface="黑体" pitchFamily="2" charset="-122"/>
        </a:defRPr>
      </a:lvl2pPr>
      <a:lvl3pPr algn="l" defTabSz="875877" rtl="0" eaLnBrk="1" fontAlgn="base" hangingPunct="1">
        <a:spcBef>
          <a:spcPct val="0"/>
        </a:spcBef>
        <a:spcAft>
          <a:spcPct val="0"/>
        </a:spcAft>
        <a:defRPr sz="3300">
          <a:solidFill>
            <a:srgbClr val="990000"/>
          </a:solidFill>
          <a:latin typeface="FrutigerNext LT Medium" pitchFamily="34" charset="0"/>
          <a:ea typeface="黑体" pitchFamily="2" charset="-122"/>
        </a:defRPr>
      </a:lvl3pPr>
      <a:lvl4pPr algn="l" defTabSz="875877" rtl="0" eaLnBrk="1" fontAlgn="base" hangingPunct="1">
        <a:spcBef>
          <a:spcPct val="0"/>
        </a:spcBef>
        <a:spcAft>
          <a:spcPct val="0"/>
        </a:spcAft>
        <a:defRPr sz="3300">
          <a:solidFill>
            <a:srgbClr val="990000"/>
          </a:solidFill>
          <a:latin typeface="FrutigerNext LT Medium" pitchFamily="34" charset="0"/>
          <a:ea typeface="黑体" pitchFamily="2" charset="-122"/>
        </a:defRPr>
      </a:lvl4pPr>
      <a:lvl5pPr algn="l" defTabSz="875877" rtl="0" eaLnBrk="1" fontAlgn="base" hangingPunct="1">
        <a:spcBef>
          <a:spcPct val="0"/>
        </a:spcBef>
        <a:spcAft>
          <a:spcPct val="0"/>
        </a:spcAft>
        <a:defRPr sz="3300">
          <a:solidFill>
            <a:srgbClr val="990000"/>
          </a:solidFill>
          <a:latin typeface="FrutigerNext LT Medium" pitchFamily="34" charset="0"/>
          <a:ea typeface="黑体" pitchFamily="2" charset="-122"/>
        </a:defRPr>
      </a:lvl5pPr>
      <a:lvl6pPr marL="456903" algn="l" defTabSz="877315" rtl="0" eaLnBrk="1" fontAlgn="base" hangingPunct="1">
        <a:spcBef>
          <a:spcPct val="0"/>
        </a:spcBef>
        <a:spcAft>
          <a:spcPct val="0"/>
        </a:spcAft>
        <a:defRPr sz="3500">
          <a:solidFill>
            <a:srgbClr val="990000"/>
          </a:solidFill>
          <a:latin typeface="FrutigerNext LT Medium" pitchFamily="34" charset="0"/>
          <a:ea typeface="黑体" pitchFamily="2" charset="-122"/>
        </a:defRPr>
      </a:lvl6pPr>
      <a:lvl7pPr marL="913805" algn="l" defTabSz="877315" rtl="0" eaLnBrk="1" fontAlgn="base" hangingPunct="1">
        <a:spcBef>
          <a:spcPct val="0"/>
        </a:spcBef>
        <a:spcAft>
          <a:spcPct val="0"/>
        </a:spcAft>
        <a:defRPr sz="3500">
          <a:solidFill>
            <a:srgbClr val="990000"/>
          </a:solidFill>
          <a:latin typeface="FrutigerNext LT Medium" pitchFamily="34" charset="0"/>
          <a:ea typeface="黑体" pitchFamily="2" charset="-122"/>
        </a:defRPr>
      </a:lvl7pPr>
      <a:lvl8pPr marL="1370706" algn="l" defTabSz="877315" rtl="0" eaLnBrk="1" fontAlgn="base" hangingPunct="1">
        <a:spcBef>
          <a:spcPct val="0"/>
        </a:spcBef>
        <a:spcAft>
          <a:spcPct val="0"/>
        </a:spcAft>
        <a:defRPr sz="3500">
          <a:solidFill>
            <a:srgbClr val="990000"/>
          </a:solidFill>
          <a:latin typeface="FrutigerNext LT Medium" pitchFamily="34" charset="0"/>
          <a:ea typeface="黑体" pitchFamily="2" charset="-122"/>
        </a:defRPr>
      </a:lvl8pPr>
      <a:lvl9pPr marL="1827608" algn="l" defTabSz="877315" rtl="0" eaLnBrk="1" fontAlgn="base" hangingPunct="1">
        <a:spcBef>
          <a:spcPct val="0"/>
        </a:spcBef>
        <a:spcAft>
          <a:spcPct val="0"/>
        </a:spcAft>
        <a:defRPr sz="3500">
          <a:solidFill>
            <a:srgbClr val="990000"/>
          </a:solidFill>
          <a:latin typeface="FrutigerNext LT Medium" pitchFamily="34" charset="0"/>
          <a:ea typeface="黑体" pitchFamily="2" charset="-122"/>
        </a:defRPr>
      </a:lvl9pPr>
    </p:titleStyle>
    <p:bodyStyle>
      <a:lvl1pPr marL="326866" indent="-326866" algn="l" defTabSz="875877" rtl="0" eaLnBrk="1" fontAlgn="base" hangingPunct="1">
        <a:lnSpc>
          <a:spcPct val="140000"/>
        </a:lnSpc>
        <a:spcBef>
          <a:spcPct val="0"/>
        </a:spcBef>
        <a:spcAft>
          <a:spcPct val="0"/>
        </a:spcAft>
        <a:buClr>
          <a:schemeClr val="tx2"/>
        </a:buClr>
        <a:buFont typeface="Wingdings" pitchFamily="2" charset="2"/>
        <a:buChar char="n"/>
        <a:defRPr sz="2100" b="1" baseline="0">
          <a:solidFill>
            <a:srgbClr val="080808"/>
          </a:solidFill>
          <a:latin typeface="Trebuchet MS" panose="020B0603020202020204" pitchFamily="34" charset="0"/>
          <a:ea typeface="微软雅黑" pitchFamily="34" charset="-122"/>
          <a:cs typeface="+mn-cs"/>
        </a:defRPr>
      </a:lvl1pPr>
      <a:lvl2pPr marL="712444" indent="-272919" algn="l" defTabSz="875877" rtl="0" eaLnBrk="1" fontAlgn="base" hangingPunct="1">
        <a:lnSpc>
          <a:spcPct val="140000"/>
        </a:lnSpc>
        <a:spcBef>
          <a:spcPct val="0"/>
        </a:spcBef>
        <a:spcAft>
          <a:spcPct val="0"/>
        </a:spcAft>
        <a:buClr>
          <a:schemeClr val="tx1"/>
        </a:buClr>
        <a:buFont typeface="FrutigerNext LT Regular" pitchFamily="34" charset="0"/>
        <a:buChar char="›"/>
        <a:defRPr sz="1700" baseline="0">
          <a:solidFill>
            <a:schemeClr val="tx1"/>
          </a:solidFill>
          <a:latin typeface="Trebuchet MS" panose="020B0603020202020204" pitchFamily="34" charset="0"/>
          <a:ea typeface="微软雅黑" pitchFamily="34" charset="-122"/>
        </a:defRPr>
      </a:lvl2pPr>
      <a:lvl3pPr marL="1096435" indent="-218968" algn="l" defTabSz="875877" rtl="0" eaLnBrk="1" fontAlgn="base" hangingPunct="1">
        <a:lnSpc>
          <a:spcPct val="140000"/>
        </a:lnSpc>
        <a:spcBef>
          <a:spcPct val="0"/>
        </a:spcBef>
        <a:spcAft>
          <a:spcPct val="0"/>
        </a:spcAft>
        <a:buFont typeface="FrutigerNext LT Light" pitchFamily="34" charset="0"/>
        <a:buChar char="»"/>
        <a:defRPr sz="1700" baseline="0">
          <a:solidFill>
            <a:schemeClr val="tx1"/>
          </a:solidFill>
          <a:latin typeface="Trebuchet MS" panose="020B0603020202020204" pitchFamily="34" charset="0"/>
          <a:ea typeface="微软雅黑" pitchFamily="34" charset="-122"/>
        </a:defRPr>
      </a:lvl3pPr>
      <a:lvl4pPr marL="1534372" indent="-218968" algn="l" defTabSz="875877" rtl="0" eaLnBrk="1" fontAlgn="base" hangingPunct="1">
        <a:lnSpc>
          <a:spcPct val="140000"/>
        </a:lnSpc>
        <a:spcBef>
          <a:spcPct val="0"/>
        </a:spcBef>
        <a:spcAft>
          <a:spcPct val="0"/>
        </a:spcAft>
        <a:buChar char="–"/>
        <a:defRPr sz="1500" baseline="0">
          <a:solidFill>
            <a:srgbClr val="080808"/>
          </a:solidFill>
          <a:latin typeface="Trebuchet MS" panose="020B0603020202020204" pitchFamily="34" charset="0"/>
          <a:ea typeface="微软雅黑" pitchFamily="34" charset="-122"/>
        </a:defRPr>
      </a:lvl4pPr>
      <a:lvl5pPr marL="1973896" indent="-218968" algn="l" defTabSz="875877" rtl="0" eaLnBrk="1" fontAlgn="base" hangingPunct="1">
        <a:lnSpc>
          <a:spcPct val="140000"/>
        </a:lnSpc>
        <a:spcBef>
          <a:spcPct val="0"/>
        </a:spcBef>
        <a:spcAft>
          <a:spcPct val="0"/>
        </a:spcAft>
        <a:buFont typeface="FrutigerNext LT Medium" pitchFamily="34" charset="0"/>
        <a:buChar char="~"/>
        <a:defRPr sz="1300" baseline="0">
          <a:solidFill>
            <a:srgbClr val="080808"/>
          </a:solidFill>
          <a:latin typeface="Trebuchet MS" panose="020B0603020202020204" pitchFamily="34" charset="0"/>
          <a:ea typeface="微软雅黑" pitchFamily="34" charset="-122"/>
        </a:defRPr>
      </a:lvl5pPr>
      <a:lvl6pPr marL="2432050" indent="-220518" algn="l" defTabSz="877315" rtl="0" eaLnBrk="1" fontAlgn="base" hangingPunct="1">
        <a:lnSpc>
          <a:spcPct val="140000"/>
        </a:lnSpc>
        <a:spcBef>
          <a:spcPct val="0"/>
        </a:spcBef>
        <a:spcAft>
          <a:spcPct val="0"/>
        </a:spcAft>
        <a:buFont typeface="FrutigerNext LT Medium" pitchFamily="34" charset="0"/>
        <a:buChar char="~"/>
        <a:defRPr sz="1300">
          <a:solidFill>
            <a:srgbClr val="080808"/>
          </a:solidFill>
          <a:latin typeface="+mj-lt"/>
          <a:ea typeface="+mn-ea"/>
        </a:defRPr>
      </a:lvl6pPr>
      <a:lvl7pPr marL="2888953" indent="-220518" algn="l" defTabSz="877315" rtl="0" eaLnBrk="1" fontAlgn="base" hangingPunct="1">
        <a:lnSpc>
          <a:spcPct val="140000"/>
        </a:lnSpc>
        <a:spcBef>
          <a:spcPct val="0"/>
        </a:spcBef>
        <a:spcAft>
          <a:spcPct val="0"/>
        </a:spcAft>
        <a:buFont typeface="FrutigerNext LT Medium" pitchFamily="34" charset="0"/>
        <a:buChar char="~"/>
        <a:defRPr sz="1300">
          <a:solidFill>
            <a:srgbClr val="080808"/>
          </a:solidFill>
          <a:latin typeface="+mj-lt"/>
          <a:ea typeface="+mn-ea"/>
        </a:defRPr>
      </a:lvl7pPr>
      <a:lvl8pPr marL="3345855" indent="-220518" algn="l" defTabSz="877315" rtl="0" eaLnBrk="1" fontAlgn="base" hangingPunct="1">
        <a:lnSpc>
          <a:spcPct val="140000"/>
        </a:lnSpc>
        <a:spcBef>
          <a:spcPct val="0"/>
        </a:spcBef>
        <a:spcAft>
          <a:spcPct val="0"/>
        </a:spcAft>
        <a:buFont typeface="FrutigerNext LT Medium" pitchFamily="34" charset="0"/>
        <a:buChar char="~"/>
        <a:defRPr sz="1300">
          <a:solidFill>
            <a:srgbClr val="080808"/>
          </a:solidFill>
          <a:latin typeface="+mj-lt"/>
          <a:ea typeface="+mn-ea"/>
        </a:defRPr>
      </a:lvl8pPr>
      <a:lvl9pPr marL="3802756" indent="-220518" algn="l" defTabSz="877315" rtl="0" eaLnBrk="1" fontAlgn="base" hangingPunct="1">
        <a:lnSpc>
          <a:spcPct val="140000"/>
        </a:lnSpc>
        <a:spcBef>
          <a:spcPct val="0"/>
        </a:spcBef>
        <a:spcAft>
          <a:spcPct val="0"/>
        </a:spcAft>
        <a:buFont typeface="FrutigerNext LT Medium" pitchFamily="34" charset="0"/>
        <a:buChar char="~"/>
        <a:defRPr sz="1300">
          <a:solidFill>
            <a:srgbClr val="080808"/>
          </a:solidFill>
          <a:latin typeface="+mj-lt"/>
          <a:ea typeface="+mn-ea"/>
        </a:defRPr>
      </a:lvl9pPr>
    </p:bodyStyle>
    <p:otherStyle>
      <a:defPPr>
        <a:defRPr lang="zh-CN"/>
      </a:defPPr>
      <a:lvl1pPr marL="0" algn="l" defTabSz="913805" rtl="0" eaLnBrk="1" latinLnBrk="0" hangingPunct="1">
        <a:defRPr sz="1700" kern="1200">
          <a:solidFill>
            <a:schemeClr val="tx1"/>
          </a:solidFill>
          <a:latin typeface="+mn-lt"/>
          <a:ea typeface="+mn-ea"/>
          <a:cs typeface="+mn-cs"/>
        </a:defRPr>
      </a:lvl1pPr>
      <a:lvl2pPr marL="456903" algn="l" defTabSz="913805" rtl="0" eaLnBrk="1" latinLnBrk="0" hangingPunct="1">
        <a:defRPr sz="1700" kern="1200">
          <a:solidFill>
            <a:schemeClr val="tx1"/>
          </a:solidFill>
          <a:latin typeface="+mn-lt"/>
          <a:ea typeface="+mn-ea"/>
          <a:cs typeface="+mn-cs"/>
        </a:defRPr>
      </a:lvl2pPr>
      <a:lvl3pPr marL="913805" algn="l" defTabSz="913805" rtl="0" eaLnBrk="1" latinLnBrk="0" hangingPunct="1">
        <a:defRPr sz="1700" kern="1200">
          <a:solidFill>
            <a:schemeClr val="tx1"/>
          </a:solidFill>
          <a:latin typeface="+mn-lt"/>
          <a:ea typeface="+mn-ea"/>
          <a:cs typeface="+mn-cs"/>
        </a:defRPr>
      </a:lvl3pPr>
      <a:lvl4pPr marL="1370706" algn="l" defTabSz="913805" rtl="0" eaLnBrk="1" latinLnBrk="0" hangingPunct="1">
        <a:defRPr sz="1700" kern="1200">
          <a:solidFill>
            <a:schemeClr val="tx1"/>
          </a:solidFill>
          <a:latin typeface="+mn-lt"/>
          <a:ea typeface="+mn-ea"/>
          <a:cs typeface="+mn-cs"/>
        </a:defRPr>
      </a:lvl4pPr>
      <a:lvl5pPr marL="1827608" algn="l" defTabSz="913805" rtl="0" eaLnBrk="1" latinLnBrk="0" hangingPunct="1">
        <a:defRPr sz="1700" kern="1200">
          <a:solidFill>
            <a:schemeClr val="tx1"/>
          </a:solidFill>
          <a:latin typeface="+mn-lt"/>
          <a:ea typeface="+mn-ea"/>
          <a:cs typeface="+mn-cs"/>
        </a:defRPr>
      </a:lvl5pPr>
      <a:lvl6pPr marL="2284510" algn="l" defTabSz="913805" rtl="0" eaLnBrk="1" latinLnBrk="0" hangingPunct="1">
        <a:defRPr sz="1700" kern="1200">
          <a:solidFill>
            <a:schemeClr val="tx1"/>
          </a:solidFill>
          <a:latin typeface="+mn-lt"/>
          <a:ea typeface="+mn-ea"/>
          <a:cs typeface="+mn-cs"/>
        </a:defRPr>
      </a:lvl6pPr>
      <a:lvl7pPr marL="2741410" algn="l" defTabSz="913805" rtl="0" eaLnBrk="1" latinLnBrk="0" hangingPunct="1">
        <a:defRPr sz="1700" kern="1200">
          <a:solidFill>
            <a:schemeClr val="tx1"/>
          </a:solidFill>
          <a:latin typeface="+mn-lt"/>
          <a:ea typeface="+mn-ea"/>
          <a:cs typeface="+mn-cs"/>
        </a:defRPr>
      </a:lvl7pPr>
      <a:lvl8pPr marL="3198312" algn="l" defTabSz="913805" rtl="0" eaLnBrk="1" latinLnBrk="0" hangingPunct="1">
        <a:defRPr sz="1700" kern="1200">
          <a:solidFill>
            <a:schemeClr val="tx1"/>
          </a:solidFill>
          <a:latin typeface="+mn-lt"/>
          <a:ea typeface="+mn-ea"/>
          <a:cs typeface="+mn-cs"/>
        </a:defRPr>
      </a:lvl8pPr>
      <a:lvl9pPr marL="3655211" algn="l" defTabSz="9138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Adding Quad-Precision </a:t>
            </a:r>
            <a:r>
              <a:rPr lang="en-US" dirty="0" smtClean="0"/>
              <a:t>FP </a:t>
            </a:r>
            <a:r>
              <a:rPr lang="en-US" dirty="0" smtClean="0"/>
              <a:t>to</a:t>
            </a:r>
            <a:r>
              <a:rPr lang="en-US" dirty="0" smtClean="0"/>
              <a:t> </a:t>
            </a:r>
            <a:r>
              <a:rPr lang="en-US" dirty="0" smtClean="0"/>
              <a:t>Classic </a:t>
            </a:r>
            <a:r>
              <a:rPr lang="en-US" dirty="0" err="1" smtClean="0"/>
              <a:t>Flang</a:t>
            </a:r>
            <a:endParaRPr lang="en-US" dirty="0"/>
          </a:p>
        </p:txBody>
      </p:sp>
      <p:sp>
        <p:nvSpPr>
          <p:cNvPr id="3" name="Subtitle 2"/>
          <p:cNvSpPr>
            <a:spLocks noGrp="1"/>
          </p:cNvSpPr>
          <p:nvPr>
            <p:ph type="subTitle" sz="quarter" idx="1"/>
          </p:nvPr>
        </p:nvSpPr>
        <p:spPr/>
        <p:txBody>
          <a:bodyPr/>
          <a:lstStyle/>
          <a:p>
            <a:r>
              <a:rPr lang="en-US" dirty="0" smtClean="0"/>
              <a:t>Bryan Chan</a:t>
            </a:r>
          </a:p>
          <a:p>
            <a:r>
              <a:rPr lang="en-US" dirty="0" smtClean="0"/>
              <a:t>2021/07/14 rev. 1.0</a:t>
            </a:r>
            <a:endParaRPr lang="en-US" dirty="0"/>
          </a:p>
        </p:txBody>
      </p:sp>
    </p:spTree>
    <p:extLst>
      <p:ext uri="{BB962C8B-B14F-4D97-AF65-F5344CB8AC3E}">
        <p14:creationId xmlns:p14="http://schemas.microsoft.com/office/powerpoint/2010/main" val="54010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Runtime (Intrinsic functions)</a:t>
            </a:r>
            <a:endParaRPr lang="en-US" dirty="0"/>
          </a:p>
        </p:txBody>
      </p:sp>
      <p:sp>
        <p:nvSpPr>
          <p:cNvPr id="3" name="Content Placeholder 2"/>
          <p:cNvSpPr>
            <a:spLocks noGrp="1"/>
          </p:cNvSpPr>
          <p:nvPr>
            <p:ph idx="1"/>
          </p:nvPr>
        </p:nvSpPr>
        <p:spPr/>
        <p:txBody>
          <a:bodyPr/>
          <a:lstStyle/>
          <a:p>
            <a:r>
              <a:rPr lang="en-US" dirty="0" smtClean="0"/>
              <a:t>flang1</a:t>
            </a:r>
          </a:p>
          <a:p>
            <a:pPr lvl="1"/>
            <a:r>
              <a:rPr lang="en-US" dirty="0" smtClean="0"/>
              <a:t>Define symbols for </a:t>
            </a:r>
            <a:r>
              <a:rPr lang="en-US" dirty="0" err="1" smtClean="0"/>
              <a:t>quadFP</a:t>
            </a:r>
            <a:r>
              <a:rPr lang="en-US" dirty="0" smtClean="0"/>
              <a:t> </a:t>
            </a:r>
            <a:r>
              <a:rPr lang="en-US" dirty="0" err="1" smtClean="0"/>
              <a:t>intrinsics</a:t>
            </a:r>
            <a:r>
              <a:rPr lang="en-US" dirty="0" smtClean="0"/>
              <a:t> in tools/flang1/</a:t>
            </a:r>
            <a:r>
              <a:rPr lang="en-US" dirty="0" err="1" smtClean="0"/>
              <a:t>utils</a:t>
            </a:r>
            <a:r>
              <a:rPr lang="en-US" dirty="0" smtClean="0"/>
              <a:t>/</a:t>
            </a:r>
            <a:r>
              <a:rPr lang="en-US" dirty="0" err="1" smtClean="0"/>
              <a:t>symtab</a:t>
            </a:r>
            <a:r>
              <a:rPr lang="en-US" dirty="0" smtClean="0"/>
              <a:t>/</a:t>
            </a:r>
            <a:r>
              <a:rPr lang="en-US" dirty="0" err="1" smtClean="0"/>
              <a:t>symini_ftn.n</a:t>
            </a:r>
            <a:endParaRPr lang="en-US" dirty="0" smtClean="0"/>
          </a:p>
          <a:p>
            <a:pPr lvl="1"/>
            <a:r>
              <a:rPr lang="en-US" dirty="0" smtClean="0"/>
              <a:t>Extend AST transformer to process </a:t>
            </a:r>
            <a:r>
              <a:rPr lang="en-US" dirty="0" err="1" smtClean="0"/>
              <a:t>quadFP</a:t>
            </a:r>
            <a:r>
              <a:rPr lang="en-US" dirty="0" smtClean="0"/>
              <a:t> </a:t>
            </a:r>
            <a:r>
              <a:rPr lang="en-US" dirty="0" err="1" smtClean="0"/>
              <a:t>intrinsics</a:t>
            </a:r>
            <a:endParaRPr lang="en-US" dirty="0" smtClean="0"/>
          </a:p>
          <a:p>
            <a:pPr lvl="1"/>
            <a:r>
              <a:rPr lang="en-US" dirty="0" smtClean="0"/>
              <a:t>Extend ILM writer emit proper calls to </a:t>
            </a:r>
            <a:r>
              <a:rPr lang="en-US" dirty="0" err="1" smtClean="0"/>
              <a:t>quadFP</a:t>
            </a:r>
            <a:r>
              <a:rPr lang="en-US" dirty="0" smtClean="0"/>
              <a:t> </a:t>
            </a:r>
            <a:r>
              <a:rPr lang="en-US" dirty="0" err="1" smtClean="0"/>
              <a:t>intrinsics</a:t>
            </a:r>
            <a:endParaRPr lang="en-US" dirty="0" smtClean="0"/>
          </a:p>
          <a:p>
            <a:r>
              <a:rPr lang="en-US" dirty="0" smtClean="0"/>
              <a:t>flang2</a:t>
            </a:r>
          </a:p>
          <a:p>
            <a:pPr lvl="1"/>
            <a:r>
              <a:rPr lang="en-US" dirty="0" smtClean="0"/>
              <a:t>Define symbols for </a:t>
            </a:r>
            <a:r>
              <a:rPr lang="en-US" dirty="0" err="1" smtClean="0"/>
              <a:t>quadFP</a:t>
            </a:r>
            <a:r>
              <a:rPr lang="en-US" dirty="0" smtClean="0"/>
              <a:t> </a:t>
            </a:r>
            <a:r>
              <a:rPr lang="en-US" dirty="0" err="1" smtClean="0"/>
              <a:t>intrinsics</a:t>
            </a:r>
            <a:r>
              <a:rPr lang="en-US" dirty="0" smtClean="0"/>
              <a:t> in tools/flang2/</a:t>
            </a:r>
            <a:r>
              <a:rPr lang="en-US" dirty="0" err="1" smtClean="0"/>
              <a:t>utils</a:t>
            </a:r>
            <a:r>
              <a:rPr lang="en-US" dirty="0" smtClean="0"/>
              <a:t>/</a:t>
            </a:r>
            <a:r>
              <a:rPr lang="en-US" dirty="0" err="1" smtClean="0"/>
              <a:t>symtab</a:t>
            </a:r>
            <a:r>
              <a:rPr lang="en-US" dirty="0" smtClean="0"/>
              <a:t>/</a:t>
            </a:r>
            <a:r>
              <a:rPr lang="en-US" dirty="0" err="1" smtClean="0"/>
              <a:t>symini_ftn.n</a:t>
            </a:r>
            <a:endParaRPr lang="en-US" dirty="0" smtClean="0"/>
          </a:p>
          <a:p>
            <a:pPr lvl="1"/>
            <a:r>
              <a:rPr lang="en-US" dirty="0" smtClean="0"/>
              <a:t>Add ILM opcodes for </a:t>
            </a:r>
            <a:r>
              <a:rPr lang="en-US" dirty="0" err="1" smtClean="0"/>
              <a:t>quadFP</a:t>
            </a:r>
            <a:r>
              <a:rPr lang="en-US" dirty="0" smtClean="0"/>
              <a:t> </a:t>
            </a:r>
            <a:r>
              <a:rPr lang="en-US" dirty="0" err="1" smtClean="0"/>
              <a:t>intrinsics</a:t>
            </a:r>
            <a:r>
              <a:rPr lang="en-US" dirty="0" smtClean="0"/>
              <a:t> in tools/flang2/</a:t>
            </a:r>
            <a:r>
              <a:rPr lang="en-US" dirty="0" err="1" smtClean="0"/>
              <a:t>utils</a:t>
            </a:r>
            <a:r>
              <a:rPr lang="en-US" dirty="0" smtClean="0"/>
              <a:t>/</a:t>
            </a:r>
            <a:r>
              <a:rPr lang="en-US" dirty="0" err="1" smtClean="0"/>
              <a:t>ilmtp</a:t>
            </a:r>
            <a:r>
              <a:rPr lang="en-US" dirty="0" smtClean="0"/>
              <a:t>/aarch64/</a:t>
            </a:r>
            <a:r>
              <a:rPr lang="en-US" dirty="0" err="1" smtClean="0"/>
              <a:t>ilmtp.n</a:t>
            </a:r>
            <a:endParaRPr lang="en-US" dirty="0" smtClean="0"/>
          </a:p>
          <a:p>
            <a:pPr lvl="1"/>
            <a:r>
              <a:rPr lang="en-US" dirty="0" smtClean="0"/>
              <a:t>Add ILM opcodes for </a:t>
            </a:r>
            <a:r>
              <a:rPr lang="en-US" dirty="0" err="1" smtClean="0"/>
              <a:t>quadFP</a:t>
            </a:r>
            <a:r>
              <a:rPr lang="en-US" dirty="0" smtClean="0"/>
              <a:t> </a:t>
            </a:r>
            <a:r>
              <a:rPr lang="en-US" dirty="0" err="1" smtClean="0"/>
              <a:t>intrinsics</a:t>
            </a:r>
            <a:r>
              <a:rPr lang="en-US" dirty="0" smtClean="0"/>
              <a:t> in tools/flang2/</a:t>
            </a:r>
            <a:r>
              <a:rPr lang="en-US" dirty="0" err="1" smtClean="0"/>
              <a:t>utils</a:t>
            </a:r>
            <a:r>
              <a:rPr lang="en-US" dirty="0" smtClean="0"/>
              <a:t>/upper/</a:t>
            </a:r>
            <a:r>
              <a:rPr lang="en-US" dirty="0" err="1" smtClean="0"/>
              <a:t>upperilm.n</a:t>
            </a:r>
            <a:endParaRPr lang="en-US" dirty="0" smtClean="0"/>
          </a:p>
          <a:p>
            <a:pPr lvl="1"/>
            <a:r>
              <a:rPr lang="en-US" dirty="0" smtClean="0"/>
              <a:t>Add ILI opcodes for </a:t>
            </a:r>
            <a:r>
              <a:rPr lang="en-US" dirty="0" err="1" smtClean="0"/>
              <a:t>quadFP</a:t>
            </a:r>
            <a:r>
              <a:rPr lang="en-US" dirty="0" smtClean="0"/>
              <a:t> </a:t>
            </a:r>
            <a:r>
              <a:rPr lang="en-US" dirty="0" err="1" smtClean="0"/>
              <a:t>intrinsics</a:t>
            </a:r>
            <a:r>
              <a:rPr lang="en-US" dirty="0" smtClean="0"/>
              <a:t> in tools/flang2/</a:t>
            </a:r>
            <a:r>
              <a:rPr lang="en-US" dirty="0" err="1" smtClean="0"/>
              <a:t>utils</a:t>
            </a:r>
            <a:r>
              <a:rPr lang="en-US" dirty="0" smtClean="0"/>
              <a:t>/</a:t>
            </a:r>
            <a:r>
              <a:rPr lang="en-US" dirty="0" err="1" smtClean="0"/>
              <a:t>ilitp</a:t>
            </a:r>
            <a:r>
              <a:rPr lang="en-US" dirty="0" smtClean="0"/>
              <a:t>/aarch64/</a:t>
            </a:r>
            <a:r>
              <a:rPr lang="en-US" dirty="0" err="1" smtClean="0"/>
              <a:t>ilitp.n</a:t>
            </a:r>
            <a:endParaRPr lang="en-US" dirty="0" smtClean="0"/>
          </a:p>
          <a:p>
            <a:pPr lvl="1"/>
            <a:r>
              <a:rPr lang="en-US" dirty="0" smtClean="0"/>
              <a:t>Extend expander, optimizer, and LLVM bridge, to process </a:t>
            </a:r>
            <a:r>
              <a:rPr lang="en-US" dirty="0" err="1" smtClean="0"/>
              <a:t>quadFP</a:t>
            </a:r>
            <a:r>
              <a:rPr lang="en-US" dirty="0" smtClean="0"/>
              <a:t> intrinsic calls</a:t>
            </a:r>
          </a:p>
          <a:p>
            <a:r>
              <a:rPr lang="en-US" dirty="0" smtClean="0"/>
              <a:t>runtime</a:t>
            </a:r>
          </a:p>
          <a:p>
            <a:pPr lvl="1"/>
            <a:r>
              <a:rPr lang="en-US" dirty="0" smtClean="0"/>
              <a:t>Add </a:t>
            </a:r>
            <a:r>
              <a:rPr lang="en-US" dirty="0" err="1" smtClean="0"/>
              <a:t>quadFP</a:t>
            </a:r>
            <a:r>
              <a:rPr lang="en-US" dirty="0" smtClean="0"/>
              <a:t> constants and functions, e.g. </a:t>
            </a:r>
            <a:r>
              <a:rPr lang="en-US" dirty="0" err="1" smtClean="0"/>
              <a:t>const.c</a:t>
            </a:r>
            <a:r>
              <a:rPr lang="en-US" dirty="0" smtClean="0"/>
              <a:t>, ieee_arithmetic.F95, mmreal16.c, transpose_real16.c, etc.</a:t>
            </a:r>
          </a:p>
          <a:p>
            <a:endParaRPr lang="en-US" dirty="0" smtClean="0"/>
          </a:p>
        </p:txBody>
      </p:sp>
      <p:pic>
        <p:nvPicPr>
          <p:cNvPr id="6" name="Picture 5"/>
          <p:cNvPicPr>
            <a:picLocks noChangeAspect="1"/>
          </p:cNvPicPr>
          <p:nvPr/>
        </p:nvPicPr>
        <p:blipFill>
          <a:blip r:embed="rId2"/>
          <a:stretch>
            <a:fillRect/>
          </a:stretch>
        </p:blipFill>
        <p:spPr>
          <a:xfrm>
            <a:off x="9144000" y="3280592"/>
            <a:ext cx="1428949" cy="819264"/>
          </a:xfrm>
          <a:prstGeom prst="rect">
            <a:avLst/>
          </a:prstGeom>
        </p:spPr>
      </p:pic>
      <p:pic>
        <p:nvPicPr>
          <p:cNvPr id="8" name="Picture 7"/>
          <p:cNvPicPr>
            <a:picLocks noChangeAspect="1"/>
          </p:cNvPicPr>
          <p:nvPr/>
        </p:nvPicPr>
        <p:blipFill>
          <a:blip r:embed="rId3"/>
          <a:stretch>
            <a:fillRect/>
          </a:stretch>
        </p:blipFill>
        <p:spPr>
          <a:xfrm>
            <a:off x="9144000" y="4160942"/>
            <a:ext cx="1914792" cy="562053"/>
          </a:xfrm>
          <a:prstGeom prst="rect">
            <a:avLst/>
          </a:prstGeom>
        </p:spPr>
      </p:pic>
      <p:pic>
        <p:nvPicPr>
          <p:cNvPr id="9" name="Picture 8"/>
          <p:cNvPicPr>
            <a:picLocks noChangeAspect="1"/>
          </p:cNvPicPr>
          <p:nvPr/>
        </p:nvPicPr>
        <p:blipFill>
          <a:blip r:embed="rId4"/>
          <a:stretch>
            <a:fillRect/>
          </a:stretch>
        </p:blipFill>
        <p:spPr>
          <a:xfrm>
            <a:off x="9144000" y="2819400"/>
            <a:ext cx="1886213" cy="400106"/>
          </a:xfrm>
          <a:prstGeom prst="rect">
            <a:avLst/>
          </a:prstGeom>
        </p:spPr>
      </p:pic>
    </p:spTree>
    <p:extLst>
      <p:ext uri="{BB962C8B-B14F-4D97-AF65-F5344CB8AC3E}">
        <p14:creationId xmlns:p14="http://schemas.microsoft.com/office/powerpoint/2010/main" val="1713719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355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sz="1800" dirty="0" smtClean="0"/>
              <a:t>Specification for quad-precision floating point type (</a:t>
            </a:r>
            <a:r>
              <a:rPr lang="en-US" sz="1800" dirty="0" err="1" smtClean="0"/>
              <a:t>quadFP</a:t>
            </a:r>
            <a:r>
              <a:rPr lang="en-US" sz="1800" dirty="0" smtClean="0"/>
              <a:t>)</a:t>
            </a:r>
          </a:p>
          <a:p>
            <a:pPr lvl="1"/>
            <a:r>
              <a:rPr lang="en-US" sz="1400" dirty="0" smtClean="0"/>
              <a:t>REAL(KIND=16), REAL(16), REAL*16</a:t>
            </a:r>
          </a:p>
          <a:p>
            <a:r>
              <a:rPr lang="en-US" sz="1800" dirty="0" smtClean="0"/>
              <a:t>Syntax for </a:t>
            </a:r>
            <a:r>
              <a:rPr lang="en-US" sz="1800" dirty="0" err="1" smtClean="0"/>
              <a:t>quadFP</a:t>
            </a:r>
            <a:r>
              <a:rPr lang="en-US" sz="1800" dirty="0" smtClean="0"/>
              <a:t> literals</a:t>
            </a:r>
          </a:p>
          <a:p>
            <a:pPr lvl="1"/>
            <a:r>
              <a:rPr lang="en-US" sz="1400" dirty="0" smtClean="0"/>
              <a:t>1.0_16, 1.0Q3</a:t>
            </a:r>
            <a:endParaRPr lang="en-US" sz="1400" dirty="0" smtClean="0"/>
          </a:p>
          <a:p>
            <a:r>
              <a:rPr lang="en-US" sz="1800" dirty="0" smtClean="0"/>
              <a:t>Type conversion between </a:t>
            </a:r>
            <a:r>
              <a:rPr lang="en-US" sz="1800" dirty="0" err="1" smtClean="0"/>
              <a:t>quadFP</a:t>
            </a:r>
            <a:r>
              <a:rPr lang="en-US" sz="1800" dirty="0" smtClean="0"/>
              <a:t> and other types</a:t>
            </a:r>
          </a:p>
          <a:p>
            <a:r>
              <a:rPr lang="en-US" sz="1800" dirty="0" smtClean="0"/>
              <a:t>Operations</a:t>
            </a:r>
          </a:p>
          <a:p>
            <a:pPr lvl="1"/>
            <a:r>
              <a:rPr lang="en-US" sz="1400" dirty="0" err="1" smtClean="0"/>
              <a:t>Arithmetics</a:t>
            </a:r>
            <a:r>
              <a:rPr lang="en-US" sz="1400" dirty="0" smtClean="0"/>
              <a:t>: +, -, *, /, **</a:t>
            </a:r>
          </a:p>
          <a:p>
            <a:pPr lvl="1"/>
            <a:r>
              <a:rPr lang="en-US" sz="1400" dirty="0" smtClean="0"/>
              <a:t>Comparison: &gt;, &lt;, &gt;=, &lt;=, ==, /=</a:t>
            </a:r>
          </a:p>
          <a:p>
            <a:pPr lvl="1"/>
            <a:r>
              <a:rPr lang="en-US" sz="1400" dirty="0" smtClean="0"/>
              <a:t>Assignment: =</a:t>
            </a:r>
          </a:p>
          <a:p>
            <a:r>
              <a:rPr lang="en-US" sz="1800" dirty="0" smtClean="0"/>
              <a:t>Actual arguments, dummy arguments, return types</a:t>
            </a:r>
          </a:p>
          <a:p>
            <a:r>
              <a:rPr lang="en-US" sz="1800" dirty="0" smtClean="0"/>
              <a:t>Intrinsic functions</a:t>
            </a:r>
          </a:p>
          <a:p>
            <a:r>
              <a:rPr lang="en-US" sz="1800" dirty="0" smtClean="0"/>
              <a:t>Input/output and </a:t>
            </a:r>
            <a:r>
              <a:rPr lang="en-US" sz="1800" dirty="0" smtClean="0"/>
              <a:t>formatting</a:t>
            </a:r>
            <a:endParaRPr lang="en-US" sz="1800" dirty="0" smtClean="0"/>
          </a:p>
        </p:txBody>
      </p:sp>
    </p:spTree>
    <p:extLst>
      <p:ext uri="{BB962C8B-B14F-4D97-AF65-F5344CB8AC3E}">
        <p14:creationId xmlns:p14="http://schemas.microsoft.com/office/powerpoint/2010/main" val="1860137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lstStyle/>
          <a:p>
            <a:r>
              <a:rPr lang="en-US" dirty="0" smtClean="0"/>
              <a:t>Specification parsing support exists, but is disabled by default</a:t>
            </a:r>
          </a:p>
          <a:p>
            <a:endParaRPr lang="en-US" dirty="0"/>
          </a:p>
          <a:p>
            <a:endParaRPr lang="en-US" dirty="0" smtClean="0"/>
          </a:p>
          <a:p>
            <a:r>
              <a:rPr lang="en-US" dirty="0" err="1" smtClean="0">
                <a:latin typeface="Consolas" panose="020B0609020204030204" pitchFamily="49" charset="0"/>
              </a:rPr>
              <a:t>flang</a:t>
            </a:r>
            <a:r>
              <a:rPr lang="en-US" dirty="0" smtClean="0">
                <a:latin typeface="Consolas" panose="020B0609020204030204" pitchFamily="49" charset="0"/>
              </a:rPr>
              <a:t> -Hy,57,0x4 test.f90</a:t>
            </a:r>
          </a:p>
          <a:p>
            <a:endParaRPr lang="en-US" dirty="0"/>
          </a:p>
          <a:p>
            <a:endParaRPr lang="en-US" dirty="0" smtClean="0"/>
          </a:p>
          <a:p>
            <a:endParaRPr lang="en-US" dirty="0" smtClean="0"/>
          </a:p>
          <a:p>
            <a:endParaRPr lang="en-US" dirty="0" smtClean="0"/>
          </a:p>
          <a:p>
            <a:r>
              <a:rPr lang="en-US" dirty="0" smtClean="0"/>
              <a:t>Nothing else works</a:t>
            </a:r>
          </a:p>
          <a:p>
            <a:endParaRPr lang="en-US" dirty="0"/>
          </a:p>
        </p:txBody>
      </p:sp>
      <p:pic>
        <p:nvPicPr>
          <p:cNvPr id="5" name="Picture 4"/>
          <p:cNvPicPr>
            <a:picLocks noChangeAspect="1"/>
          </p:cNvPicPr>
          <p:nvPr/>
        </p:nvPicPr>
        <p:blipFill>
          <a:blip r:embed="rId2"/>
          <a:stretch>
            <a:fillRect/>
          </a:stretch>
        </p:blipFill>
        <p:spPr>
          <a:xfrm>
            <a:off x="1143000" y="1828800"/>
            <a:ext cx="6458851" cy="523948"/>
          </a:xfrm>
          <a:prstGeom prst="rect">
            <a:avLst/>
          </a:prstGeom>
        </p:spPr>
      </p:pic>
      <p:sp>
        <p:nvSpPr>
          <p:cNvPr id="7" name="TextBox 6"/>
          <p:cNvSpPr txBox="1"/>
          <p:nvPr/>
        </p:nvSpPr>
        <p:spPr>
          <a:xfrm>
            <a:off x="1143000" y="2971800"/>
            <a:ext cx="4267200" cy="1015663"/>
          </a:xfrm>
          <a:prstGeom prst="rect">
            <a:avLst/>
          </a:prstGeom>
          <a:noFill/>
        </p:spPr>
        <p:txBody>
          <a:bodyPr wrap="square" rtlCol="0">
            <a:spAutoFit/>
          </a:bodyPr>
          <a:lstStyle/>
          <a:p>
            <a:r>
              <a:rPr lang="en-US" sz="1200" dirty="0">
                <a:solidFill>
                  <a:srgbClr val="859900"/>
                </a:solidFill>
                <a:latin typeface="Consolas" panose="020B0609020204030204" pitchFamily="49" charset="0"/>
              </a:rPr>
              <a:t>program</a:t>
            </a:r>
            <a:r>
              <a:rPr lang="en-US" sz="1200" dirty="0">
                <a:solidFill>
                  <a:srgbClr val="333333"/>
                </a:solidFill>
                <a:latin typeface="Consolas" panose="020B0609020204030204" pitchFamily="49" charset="0"/>
              </a:rPr>
              <a:t> </a:t>
            </a:r>
            <a:r>
              <a:rPr lang="en-US" sz="1200" dirty="0" err="1">
                <a:solidFill>
                  <a:srgbClr val="333333"/>
                </a:solidFill>
                <a:latin typeface="Consolas" panose="020B0609020204030204" pitchFamily="49" charset="0"/>
              </a:rPr>
              <a:t>quadfp_test</a:t>
            </a:r>
            <a:endParaRPr lang="en-US" sz="1200" dirty="0">
              <a:solidFill>
                <a:srgbClr val="333333"/>
              </a:solidFill>
              <a:latin typeface="Consolas" panose="020B0609020204030204" pitchFamily="49" charset="0"/>
            </a:endParaRPr>
          </a:p>
          <a:p>
            <a:r>
              <a:rPr lang="en-US" sz="1200" dirty="0">
                <a:solidFill>
                  <a:srgbClr val="333333"/>
                </a:solidFill>
                <a:latin typeface="Consolas" panose="020B0609020204030204" pitchFamily="49" charset="0"/>
              </a:rPr>
              <a:t>    </a:t>
            </a:r>
            <a:r>
              <a:rPr lang="en-US" sz="1200" b="1" dirty="0">
                <a:solidFill>
                  <a:srgbClr val="073642"/>
                </a:solidFill>
                <a:latin typeface="Consolas" panose="020B0609020204030204" pitchFamily="49" charset="0"/>
              </a:rPr>
              <a:t>real</a:t>
            </a:r>
            <a:r>
              <a:rPr lang="en-US" sz="1200" dirty="0">
                <a:solidFill>
                  <a:srgbClr val="859900"/>
                </a:solidFill>
                <a:latin typeface="Consolas" panose="020B0609020204030204" pitchFamily="49" charset="0"/>
              </a:rPr>
              <a:t>*</a:t>
            </a:r>
            <a:r>
              <a:rPr lang="en-US" sz="1200" dirty="0">
                <a:solidFill>
                  <a:srgbClr val="D33682"/>
                </a:solidFill>
                <a:latin typeface="Consolas" panose="020B0609020204030204" pitchFamily="49" charset="0"/>
              </a:rPr>
              <a:t>16</a:t>
            </a:r>
            <a:r>
              <a:rPr lang="en-US" sz="1200" dirty="0">
                <a:solidFill>
                  <a:srgbClr val="333333"/>
                </a:solidFill>
                <a:latin typeface="Consolas" panose="020B0609020204030204" pitchFamily="49" charset="0"/>
              </a:rPr>
              <a:t> </a:t>
            </a:r>
            <a:r>
              <a:rPr lang="en-US" sz="1200" dirty="0">
                <a:solidFill>
                  <a:srgbClr val="859900"/>
                </a:solidFill>
                <a:latin typeface="Consolas" panose="020B0609020204030204" pitchFamily="49" charset="0"/>
              </a:rPr>
              <a:t>::</a:t>
            </a:r>
            <a:r>
              <a:rPr lang="en-US" sz="1200" dirty="0">
                <a:solidFill>
                  <a:srgbClr val="333333"/>
                </a:solidFill>
                <a:latin typeface="Consolas" panose="020B0609020204030204" pitchFamily="49" charset="0"/>
              </a:rPr>
              <a:t> a</a:t>
            </a:r>
          </a:p>
          <a:p>
            <a:r>
              <a:rPr lang="en-US" sz="1200" dirty="0">
                <a:solidFill>
                  <a:srgbClr val="333333"/>
                </a:solidFill>
                <a:latin typeface="Consolas" panose="020B0609020204030204" pitchFamily="49" charset="0"/>
              </a:rPr>
              <a:t>    a </a:t>
            </a:r>
            <a:r>
              <a:rPr lang="en-US" sz="1200" dirty="0">
                <a:solidFill>
                  <a:srgbClr val="859900"/>
                </a:solidFill>
                <a:latin typeface="Consolas" panose="020B0609020204030204" pitchFamily="49" charset="0"/>
              </a:rPr>
              <a:t>=</a:t>
            </a:r>
            <a:r>
              <a:rPr lang="en-US" sz="1200" dirty="0">
                <a:solidFill>
                  <a:srgbClr val="333333"/>
                </a:solidFill>
                <a:latin typeface="Consolas" panose="020B0609020204030204" pitchFamily="49" charset="0"/>
              </a:rPr>
              <a:t> </a:t>
            </a:r>
            <a:r>
              <a:rPr lang="en-US" sz="1200" dirty="0">
                <a:solidFill>
                  <a:srgbClr val="D33682"/>
                </a:solidFill>
                <a:latin typeface="Consolas" panose="020B0609020204030204" pitchFamily="49" charset="0"/>
              </a:rPr>
              <a:t>4.0</a:t>
            </a:r>
            <a:r>
              <a:rPr lang="en-US" sz="1200" dirty="0">
                <a:solidFill>
                  <a:srgbClr val="333333"/>
                </a:solidFill>
                <a:latin typeface="Consolas" panose="020B0609020204030204" pitchFamily="49" charset="0"/>
              </a:rPr>
              <a:t> </a:t>
            </a:r>
            <a:r>
              <a:rPr lang="en-US" sz="1200" dirty="0">
                <a:solidFill>
                  <a:srgbClr val="859900"/>
                </a:solidFill>
                <a:latin typeface="Consolas" panose="020B0609020204030204" pitchFamily="49" charset="0"/>
              </a:rPr>
              <a:t>**</a:t>
            </a:r>
            <a:r>
              <a:rPr lang="en-US" sz="1200" dirty="0">
                <a:solidFill>
                  <a:srgbClr val="333333"/>
                </a:solidFill>
                <a:latin typeface="Consolas" panose="020B0609020204030204" pitchFamily="49" charset="0"/>
              </a:rPr>
              <a:t> </a:t>
            </a:r>
            <a:r>
              <a:rPr lang="en-US" sz="1200" dirty="0">
                <a:solidFill>
                  <a:srgbClr val="D33682"/>
                </a:solidFill>
                <a:latin typeface="Consolas" panose="020B0609020204030204" pitchFamily="49" charset="0"/>
              </a:rPr>
              <a:t>4.0</a:t>
            </a:r>
            <a:endParaRPr lang="en-US" sz="1200" dirty="0">
              <a:solidFill>
                <a:srgbClr val="333333"/>
              </a:solidFill>
              <a:latin typeface="Consolas" panose="020B0609020204030204" pitchFamily="49" charset="0"/>
            </a:endParaRPr>
          </a:p>
          <a:p>
            <a:r>
              <a:rPr lang="en-US" sz="1200" dirty="0">
                <a:solidFill>
                  <a:srgbClr val="333333"/>
                </a:solidFill>
                <a:latin typeface="Consolas" panose="020B0609020204030204" pitchFamily="49" charset="0"/>
              </a:rPr>
              <a:t>    </a:t>
            </a:r>
            <a:r>
              <a:rPr lang="en-US" sz="1200" dirty="0">
                <a:solidFill>
                  <a:srgbClr val="859900"/>
                </a:solidFill>
                <a:latin typeface="Consolas" panose="020B0609020204030204" pitchFamily="49" charset="0"/>
              </a:rPr>
              <a:t>print</a:t>
            </a:r>
            <a:r>
              <a:rPr lang="en-US" sz="1200" dirty="0">
                <a:solidFill>
                  <a:srgbClr val="333333"/>
                </a:solidFill>
                <a:latin typeface="Consolas" panose="020B0609020204030204" pitchFamily="49" charset="0"/>
              </a:rPr>
              <a:t> </a:t>
            </a:r>
            <a:r>
              <a:rPr lang="en-US" sz="1200" dirty="0">
                <a:solidFill>
                  <a:srgbClr val="859900"/>
                </a:solidFill>
                <a:latin typeface="Consolas" panose="020B0609020204030204" pitchFamily="49" charset="0"/>
              </a:rPr>
              <a:t>*</a:t>
            </a:r>
            <a:r>
              <a:rPr lang="en-US" sz="1200" dirty="0">
                <a:solidFill>
                  <a:srgbClr val="333333"/>
                </a:solidFill>
                <a:latin typeface="Consolas" panose="020B0609020204030204" pitchFamily="49" charset="0"/>
              </a:rPr>
              <a:t>, a</a:t>
            </a:r>
          </a:p>
          <a:p>
            <a:r>
              <a:rPr lang="en-US" sz="1200" dirty="0">
                <a:solidFill>
                  <a:srgbClr val="859900"/>
                </a:solidFill>
                <a:latin typeface="Consolas" panose="020B0609020204030204" pitchFamily="49" charset="0"/>
              </a:rPr>
              <a:t>end program</a:t>
            </a:r>
            <a:endParaRPr lang="en-US" sz="1200" b="0" dirty="0">
              <a:solidFill>
                <a:srgbClr val="333333"/>
              </a:solidFill>
              <a:effectLst/>
              <a:latin typeface="Consolas" panose="020B0609020204030204" pitchFamily="49" charset="0"/>
            </a:endParaRPr>
          </a:p>
        </p:txBody>
      </p:sp>
      <p:sp>
        <p:nvSpPr>
          <p:cNvPr id="8" name="TextBox 7"/>
          <p:cNvSpPr txBox="1"/>
          <p:nvPr/>
        </p:nvSpPr>
        <p:spPr>
          <a:xfrm>
            <a:off x="1143000" y="4001751"/>
            <a:ext cx="6896440" cy="646331"/>
          </a:xfrm>
          <a:prstGeom prst="rect">
            <a:avLst/>
          </a:prstGeom>
          <a:noFill/>
        </p:spPr>
        <p:txBody>
          <a:bodyPr wrap="none" rtlCol="0">
            <a:spAutoFit/>
          </a:bodyPr>
          <a:lstStyle/>
          <a:p>
            <a:r>
              <a:rPr lang="en-US" sz="1200" dirty="0">
                <a:solidFill>
                  <a:prstClr val="black"/>
                </a:solidFill>
                <a:latin typeface="Consolas" panose="020B0609020204030204" pitchFamily="49" charset="0"/>
              </a:rPr>
              <a:t>F90-S-0091-Constant expression of wrong data type (quadfp.f90: 3)</a:t>
            </a:r>
          </a:p>
          <a:p>
            <a:r>
              <a:rPr lang="en-US" sz="1200" dirty="0">
                <a:solidFill>
                  <a:prstClr val="black"/>
                </a:solidFill>
                <a:latin typeface="Consolas" panose="020B0609020204030204" pitchFamily="49" charset="0"/>
              </a:rPr>
              <a:t>F90-S-0000-Internal compiler error. mkexpr1: bad </a:t>
            </a:r>
            <a:r>
              <a:rPr lang="en-US" sz="1200" dirty="0" err="1">
                <a:solidFill>
                  <a:prstClr val="black"/>
                </a:solidFill>
                <a:latin typeface="Consolas" panose="020B0609020204030204" pitchFamily="49" charset="0"/>
              </a:rPr>
              <a:t>const</a:t>
            </a:r>
            <a:r>
              <a:rPr lang="en-US" sz="1200" dirty="0">
                <a:solidFill>
                  <a:prstClr val="black"/>
                </a:solidFill>
                <a:latin typeface="Consolas" panose="020B0609020204030204" pitchFamily="49" charset="0"/>
              </a:rPr>
              <a:t>      11  (quadfp.f90: 3)</a:t>
            </a:r>
          </a:p>
          <a:p>
            <a:r>
              <a:rPr lang="en-US" sz="1200" dirty="0">
                <a:solidFill>
                  <a:prstClr val="black"/>
                </a:solidFill>
                <a:latin typeface="Consolas" panose="020B0609020204030204" pitchFamily="49" charset="0"/>
              </a:rPr>
              <a:t>  0 inform,   0 warnings,   2 </a:t>
            </a:r>
            <a:r>
              <a:rPr lang="en-US" sz="1200" dirty="0" err="1">
                <a:solidFill>
                  <a:prstClr val="black"/>
                </a:solidFill>
                <a:latin typeface="Consolas" panose="020B0609020204030204" pitchFamily="49" charset="0"/>
              </a:rPr>
              <a:t>severes</a:t>
            </a:r>
            <a:r>
              <a:rPr lang="en-US" sz="1200" dirty="0">
                <a:solidFill>
                  <a:prstClr val="black"/>
                </a:solidFill>
                <a:latin typeface="Consolas" panose="020B0609020204030204" pitchFamily="49" charset="0"/>
              </a:rPr>
              <a:t>, 0 fatal for </a:t>
            </a:r>
            <a:r>
              <a:rPr lang="en-US" sz="1200" dirty="0" err="1">
                <a:solidFill>
                  <a:prstClr val="black"/>
                </a:solidFill>
                <a:latin typeface="Consolas" panose="020B0609020204030204" pitchFamily="49" charset="0"/>
              </a:rPr>
              <a:t>quadfp_test</a:t>
            </a:r>
            <a:endParaRPr lang="en-US" sz="1200" dirty="0">
              <a:solidFill>
                <a:prstClr val="black"/>
              </a:solidFill>
              <a:latin typeface="Consolas" panose="020B0609020204030204" pitchFamily="49" charset="0"/>
            </a:endParaRPr>
          </a:p>
        </p:txBody>
      </p:sp>
    </p:spTree>
    <p:extLst>
      <p:ext uri="{BB962C8B-B14F-4D97-AF65-F5344CB8AC3E}">
        <p14:creationId xmlns:p14="http://schemas.microsoft.com/office/powerpoint/2010/main" val="2606258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Patch Series</a:t>
            </a:r>
            <a:endParaRPr lang="en-US" dirty="0"/>
          </a:p>
        </p:txBody>
      </p:sp>
      <p:sp>
        <p:nvSpPr>
          <p:cNvPr id="3" name="Content Placeholder 2"/>
          <p:cNvSpPr>
            <a:spLocks noGrp="1"/>
          </p:cNvSpPr>
          <p:nvPr>
            <p:ph idx="1"/>
          </p:nvPr>
        </p:nvSpPr>
        <p:spPr/>
        <p:txBody>
          <a:bodyPr/>
          <a:lstStyle/>
          <a:p>
            <a:r>
              <a:rPr lang="en-US" sz="1800" dirty="0" smtClean="0"/>
              <a:t>Multiple PRs planned</a:t>
            </a:r>
          </a:p>
          <a:p>
            <a:pPr marL="782425" lvl="1" indent="-342900">
              <a:buFont typeface="+mj-lt"/>
              <a:buAutoNum type="arabicPeriod"/>
            </a:pPr>
            <a:r>
              <a:rPr lang="en-US" sz="1400" dirty="0" smtClean="0"/>
              <a:t>Support </a:t>
            </a:r>
            <a:r>
              <a:rPr lang="en-US" sz="1400" dirty="0" err="1" smtClean="0"/>
              <a:t>quadFP</a:t>
            </a:r>
            <a:r>
              <a:rPr lang="en-US" sz="1400" dirty="0" smtClean="0"/>
              <a:t> types in flang1/flang2</a:t>
            </a:r>
          </a:p>
          <a:p>
            <a:pPr marL="782425" lvl="1" indent="-342900">
              <a:buFont typeface="+mj-lt"/>
              <a:buAutoNum type="arabicPeriod"/>
            </a:pPr>
            <a:r>
              <a:rPr lang="en-US" sz="1400" dirty="0" smtClean="0"/>
              <a:t>Add I/O support for </a:t>
            </a:r>
            <a:r>
              <a:rPr lang="en-US" sz="1400" dirty="0" err="1" smtClean="0"/>
              <a:t>quadFP</a:t>
            </a:r>
            <a:r>
              <a:rPr lang="en-US" sz="1400" dirty="0" smtClean="0"/>
              <a:t> numbers to runtime</a:t>
            </a:r>
          </a:p>
          <a:p>
            <a:pPr marL="782425" lvl="1" indent="-342900">
              <a:buFont typeface="+mj-lt"/>
              <a:buAutoNum type="arabicPeriod"/>
            </a:pPr>
            <a:r>
              <a:rPr lang="en-US" sz="1400" dirty="0" smtClean="0"/>
              <a:t>Add </a:t>
            </a:r>
            <a:r>
              <a:rPr lang="en-US" sz="1400" dirty="0" err="1" smtClean="0"/>
              <a:t>quadFP</a:t>
            </a:r>
            <a:r>
              <a:rPr lang="en-US" sz="1400" dirty="0" smtClean="0"/>
              <a:t> intrinsic functions to runtime</a:t>
            </a:r>
          </a:p>
          <a:p>
            <a:pPr marL="782425" lvl="1" indent="-342900">
              <a:buFont typeface="+mj-lt"/>
              <a:buAutoNum type="arabicPeriod"/>
            </a:pPr>
            <a:r>
              <a:rPr lang="en-US" sz="1400" dirty="0" smtClean="0"/>
              <a:t>Support </a:t>
            </a:r>
            <a:r>
              <a:rPr lang="en-US" sz="1400" dirty="0" err="1" smtClean="0"/>
              <a:t>quadFP</a:t>
            </a:r>
            <a:r>
              <a:rPr lang="en-US" sz="1400" dirty="0" smtClean="0"/>
              <a:t> complex types in flang1/flang2</a:t>
            </a:r>
          </a:p>
          <a:p>
            <a:pPr marL="782425" lvl="1" indent="-342900">
              <a:buFont typeface="+mj-lt"/>
              <a:buAutoNum type="arabicPeriod"/>
            </a:pPr>
            <a:r>
              <a:rPr lang="en-US" sz="1400" dirty="0" smtClean="0"/>
              <a:t>Add I/O support for </a:t>
            </a:r>
            <a:r>
              <a:rPr lang="en-US" sz="1400" dirty="0" err="1" smtClean="0"/>
              <a:t>quadFP</a:t>
            </a:r>
            <a:r>
              <a:rPr lang="en-US" sz="1400" dirty="0" smtClean="0"/>
              <a:t> complex numbers to runtime</a:t>
            </a:r>
          </a:p>
          <a:p>
            <a:pPr marL="782425" lvl="1" indent="-342900">
              <a:buFont typeface="+mj-lt"/>
              <a:buAutoNum type="arabicPeriod"/>
            </a:pPr>
            <a:r>
              <a:rPr lang="en-US" sz="1400" dirty="0" smtClean="0"/>
              <a:t>Add </a:t>
            </a:r>
            <a:r>
              <a:rPr lang="en-US" sz="1400" dirty="0" err="1" smtClean="0"/>
              <a:t>quadFP</a:t>
            </a:r>
            <a:r>
              <a:rPr lang="en-US" sz="1400" dirty="0" smtClean="0"/>
              <a:t> complex intrinsic functions to runtime</a:t>
            </a:r>
          </a:p>
          <a:p>
            <a:r>
              <a:rPr lang="en-US" sz="1800" dirty="0" smtClean="0"/>
              <a:t>Statistics</a:t>
            </a:r>
          </a:p>
          <a:p>
            <a:pPr lvl="1"/>
            <a:r>
              <a:rPr lang="en-US" sz="1400" dirty="0" smtClean="0"/>
              <a:t>total: 1505 files changed, 45718 insertions(+), 1170 deletions(-)</a:t>
            </a:r>
          </a:p>
          <a:p>
            <a:pPr lvl="2"/>
            <a:r>
              <a:rPr lang="en-US" sz="1200" dirty="0" smtClean="0"/>
              <a:t>tools: 69 files changed, 6484 insertions(+), 341 deletions(-)</a:t>
            </a:r>
          </a:p>
          <a:p>
            <a:pPr lvl="3"/>
            <a:r>
              <a:rPr lang="en-US" sz="1100" dirty="0" smtClean="0"/>
              <a:t>tools/flang1: 29 files changed, 2806 insertions(+), 240 deletions(-)</a:t>
            </a:r>
          </a:p>
          <a:p>
            <a:pPr lvl="3"/>
            <a:r>
              <a:rPr lang="en-US" sz="1100" dirty="0" smtClean="0"/>
              <a:t>tools/flang2: 36 files changed, 3608 insertions(+), 101 deletions(-)</a:t>
            </a:r>
          </a:p>
          <a:p>
            <a:pPr lvl="2"/>
            <a:r>
              <a:rPr lang="en-US" sz="1200" dirty="0" smtClean="0"/>
              <a:t>runtime: 137 files changed, 9695 insertions(+), 254 deletions(-)</a:t>
            </a:r>
          </a:p>
          <a:p>
            <a:pPr lvl="3"/>
            <a:r>
              <a:rPr lang="en-US" sz="1100" dirty="0" smtClean="0"/>
              <a:t>runtime/</a:t>
            </a:r>
            <a:r>
              <a:rPr lang="en-US" sz="1100" dirty="0" err="1" smtClean="0"/>
              <a:t>libpgmath</a:t>
            </a:r>
            <a:r>
              <a:rPr lang="en-US" sz="1100" dirty="0" smtClean="0"/>
              <a:t>: 88 files changed, 3422 insertions(+), 9 deletions(-)</a:t>
            </a:r>
          </a:p>
          <a:p>
            <a:pPr lvl="3"/>
            <a:r>
              <a:rPr lang="en-US" sz="1100" dirty="0" smtClean="0"/>
              <a:t>runtime/</a:t>
            </a:r>
            <a:r>
              <a:rPr lang="en-US" sz="1100" dirty="0" err="1" smtClean="0"/>
              <a:t>flang</a:t>
            </a:r>
            <a:r>
              <a:rPr lang="en-US" sz="1100" dirty="0" smtClean="0"/>
              <a:t>, runtime/</a:t>
            </a:r>
            <a:r>
              <a:rPr lang="en-US" sz="1100" dirty="0" err="1" smtClean="0"/>
              <a:t>flangrti</a:t>
            </a:r>
            <a:r>
              <a:rPr lang="en-US" sz="1100" dirty="0" smtClean="0"/>
              <a:t>, runtime/include: 49 files changed, 6273 insertions(+), 245 deletions(-)</a:t>
            </a:r>
          </a:p>
          <a:p>
            <a:pPr lvl="2"/>
            <a:r>
              <a:rPr lang="en-US" sz="1200" dirty="0" smtClean="0"/>
              <a:t>include, lib, etc.: 5 files changed, 146 insertions(+), 17 deletions(-)</a:t>
            </a:r>
          </a:p>
          <a:p>
            <a:pPr lvl="2"/>
            <a:r>
              <a:rPr lang="en-US" sz="1200" dirty="0"/>
              <a:t>test: 1294 files changed, 29393 insertions(+), 558 deletions</a:t>
            </a:r>
            <a:r>
              <a:rPr lang="en-US" sz="1200" dirty="0" smtClean="0"/>
              <a:t>(-)</a:t>
            </a:r>
            <a:endParaRPr lang="en-US" sz="1200" dirty="0"/>
          </a:p>
        </p:txBody>
      </p:sp>
    </p:spTree>
    <p:extLst>
      <p:ext uri="{BB962C8B-B14F-4D97-AF65-F5344CB8AC3E}">
        <p14:creationId xmlns:p14="http://schemas.microsoft.com/office/powerpoint/2010/main" val="1366771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Guards</a:t>
            </a:r>
            <a:endParaRPr lang="en-US" dirty="0"/>
          </a:p>
        </p:txBody>
      </p:sp>
      <p:sp>
        <p:nvSpPr>
          <p:cNvPr id="3" name="Content Placeholder 2"/>
          <p:cNvSpPr>
            <a:spLocks noGrp="1"/>
          </p:cNvSpPr>
          <p:nvPr>
            <p:ph idx="1"/>
          </p:nvPr>
        </p:nvSpPr>
        <p:spPr/>
        <p:txBody>
          <a:bodyPr/>
          <a:lstStyle/>
          <a:p>
            <a:r>
              <a:rPr lang="en-US" dirty="0" smtClean="0"/>
              <a:t>Add a macro "TARGET_SUPPORTS_QUADFP" to build the feature only on supporting architectures</a:t>
            </a:r>
          </a:p>
          <a:p>
            <a:pPr lvl="1"/>
            <a:endParaRPr lang="en-US" dirty="0" smtClean="0"/>
          </a:p>
          <a:p>
            <a:pPr lvl="1"/>
            <a:endParaRPr lang="en-US" dirty="0" smtClean="0"/>
          </a:p>
          <a:p>
            <a:pPr lvl="1"/>
            <a:endParaRPr lang="en-US" dirty="0"/>
          </a:p>
          <a:p>
            <a:pPr lvl="1"/>
            <a:endParaRPr lang="en-US" dirty="0" smtClean="0"/>
          </a:p>
          <a:p>
            <a:r>
              <a:rPr lang="en-US" dirty="0" smtClean="0"/>
              <a:t>Add </a:t>
            </a:r>
            <a:r>
              <a:rPr lang="en-US" dirty="0" smtClean="0"/>
              <a:t>a </a:t>
            </a:r>
            <a:r>
              <a:rPr lang="en-US" dirty="0" smtClean="0"/>
              <a:t>user macro  </a:t>
            </a:r>
            <a:r>
              <a:rPr lang="en-US" dirty="0" smtClean="0"/>
              <a:t>"__</a:t>
            </a:r>
            <a:r>
              <a:rPr lang="en-US" dirty="0" err="1" smtClean="0"/>
              <a:t>flang_quadfp</a:t>
            </a:r>
            <a:r>
              <a:rPr lang="en-US" dirty="0" smtClean="0"/>
              <a:t>__" </a:t>
            </a:r>
            <a:r>
              <a:rPr lang="en-US" dirty="0" smtClean="0"/>
              <a:t>which preprocessed code can </a:t>
            </a:r>
            <a:r>
              <a:rPr lang="en-US" dirty="0" smtClean="0"/>
              <a:t>use to detect the </a:t>
            </a:r>
            <a:r>
              <a:rPr lang="en-US" dirty="0" smtClean="0"/>
              <a:t>feature</a:t>
            </a:r>
          </a:p>
          <a:p>
            <a:pPr lvl="1"/>
            <a:r>
              <a:rPr lang="en-US" dirty="0" smtClean="0"/>
              <a:t>e.g. test/f90_correct/</a:t>
            </a:r>
            <a:r>
              <a:rPr lang="en-US" dirty="0" err="1" smtClean="0"/>
              <a:t>src</a:t>
            </a:r>
            <a:r>
              <a:rPr lang="en-US" dirty="0" smtClean="0"/>
              <a:t>/check_mod.F90</a:t>
            </a:r>
          </a:p>
          <a:p>
            <a:pPr lvl="1"/>
            <a:endParaRPr lang="en-US" dirty="0"/>
          </a:p>
          <a:p>
            <a:pPr lvl="1"/>
            <a:endParaRPr lang="en-US" dirty="0" smtClean="0"/>
          </a:p>
          <a:p>
            <a:pPr lvl="1"/>
            <a:endParaRPr lang="en-US" dirty="0"/>
          </a:p>
          <a:p>
            <a:r>
              <a:rPr lang="en-US" dirty="0"/>
              <a:t>Add a </a:t>
            </a:r>
            <a:r>
              <a:rPr lang="en-US" dirty="0" err="1"/>
              <a:t>llvm</a:t>
            </a:r>
            <a:r>
              <a:rPr lang="en-US" dirty="0"/>
              <a:t>-lit feature flag "</a:t>
            </a:r>
            <a:r>
              <a:rPr lang="en-US" dirty="0" err="1"/>
              <a:t>quadfp</a:t>
            </a:r>
            <a:r>
              <a:rPr lang="en-US" dirty="0"/>
              <a:t>" to exclude tests that don't run properly on current </a:t>
            </a:r>
            <a:r>
              <a:rPr lang="en-US" dirty="0" smtClean="0"/>
              <a:t>host</a:t>
            </a:r>
            <a:endParaRPr lang="en-US" dirty="0"/>
          </a:p>
        </p:txBody>
      </p:sp>
      <p:pic>
        <p:nvPicPr>
          <p:cNvPr id="4" name="Picture 3"/>
          <p:cNvPicPr>
            <a:picLocks noChangeAspect="1"/>
          </p:cNvPicPr>
          <p:nvPr/>
        </p:nvPicPr>
        <p:blipFill>
          <a:blip r:embed="rId2"/>
          <a:stretch>
            <a:fillRect/>
          </a:stretch>
        </p:blipFill>
        <p:spPr>
          <a:xfrm>
            <a:off x="1066800" y="3838462"/>
            <a:ext cx="3781953" cy="809738"/>
          </a:xfrm>
          <a:prstGeom prst="rect">
            <a:avLst/>
          </a:prstGeom>
        </p:spPr>
      </p:pic>
      <p:pic>
        <p:nvPicPr>
          <p:cNvPr id="5" name="Picture 4"/>
          <p:cNvPicPr>
            <a:picLocks noChangeAspect="1"/>
          </p:cNvPicPr>
          <p:nvPr/>
        </p:nvPicPr>
        <p:blipFill>
          <a:blip r:embed="rId3"/>
          <a:stretch>
            <a:fillRect/>
          </a:stretch>
        </p:blipFill>
        <p:spPr>
          <a:xfrm>
            <a:off x="1066800" y="5257800"/>
            <a:ext cx="6249272" cy="685896"/>
          </a:xfrm>
          <a:prstGeom prst="rect">
            <a:avLst/>
          </a:prstGeom>
        </p:spPr>
      </p:pic>
      <p:pic>
        <p:nvPicPr>
          <p:cNvPr id="6" name="Picture 5"/>
          <p:cNvPicPr>
            <a:picLocks noChangeAspect="1"/>
          </p:cNvPicPr>
          <p:nvPr/>
        </p:nvPicPr>
        <p:blipFill>
          <a:blip r:embed="rId4"/>
          <a:stretch>
            <a:fillRect/>
          </a:stretch>
        </p:blipFill>
        <p:spPr>
          <a:xfrm>
            <a:off x="1066800" y="1647640"/>
            <a:ext cx="4458322" cy="1324160"/>
          </a:xfrm>
          <a:prstGeom prst="rect">
            <a:avLst/>
          </a:prstGeom>
        </p:spPr>
      </p:pic>
    </p:spTree>
    <p:extLst>
      <p:ext uri="{BB962C8B-B14F-4D97-AF65-F5344CB8AC3E}">
        <p14:creationId xmlns:p14="http://schemas.microsoft.com/office/powerpoint/2010/main" val="4181591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flang1</a:t>
            </a:r>
            <a:endParaRPr lang="en-US" dirty="0"/>
          </a:p>
        </p:txBody>
      </p:sp>
      <p:sp>
        <p:nvSpPr>
          <p:cNvPr id="3" name="Content Placeholder 2"/>
          <p:cNvSpPr>
            <a:spLocks noGrp="1"/>
          </p:cNvSpPr>
          <p:nvPr>
            <p:ph idx="1"/>
          </p:nvPr>
        </p:nvSpPr>
        <p:spPr/>
        <p:txBody>
          <a:bodyPr/>
          <a:lstStyle/>
          <a:p>
            <a:r>
              <a:rPr lang="en-US" dirty="0" smtClean="0"/>
              <a:t>Existing code already represents </a:t>
            </a:r>
            <a:r>
              <a:rPr lang="en-US" dirty="0" err="1"/>
              <a:t>quadFP</a:t>
            </a:r>
            <a:r>
              <a:rPr lang="en-US" dirty="0"/>
              <a:t> types internally as TY_QUAD and </a:t>
            </a:r>
            <a:r>
              <a:rPr lang="en-US" dirty="0" smtClean="0"/>
              <a:t>DT_QUAD </a:t>
            </a:r>
            <a:r>
              <a:rPr lang="en-US" altLang="zh-TW" dirty="0" smtClean="0"/>
              <a:t>(</a:t>
            </a:r>
            <a:r>
              <a:rPr lang="en-US" altLang="zh-TW" dirty="0" err="1" smtClean="0"/>
              <a:t>symtab.n</a:t>
            </a:r>
            <a:r>
              <a:rPr lang="en-US" altLang="zh-TW" dirty="0" smtClean="0"/>
              <a:t>)</a:t>
            </a:r>
            <a:endParaRPr lang="en-US" dirty="0" smtClean="0"/>
          </a:p>
          <a:p>
            <a:endParaRPr lang="en-US" dirty="0"/>
          </a:p>
          <a:p>
            <a:r>
              <a:rPr lang="en-US" dirty="0" smtClean="0"/>
              <a:t>Extend scanner to support </a:t>
            </a:r>
            <a:r>
              <a:rPr lang="en-US" dirty="0" err="1" smtClean="0"/>
              <a:t>quadFP</a:t>
            </a:r>
            <a:r>
              <a:rPr lang="en-US" dirty="0" smtClean="0"/>
              <a:t> literal </a:t>
            </a:r>
            <a:r>
              <a:rPr lang="en-US" dirty="0" smtClean="0"/>
              <a:t>constants (TK_QCON)</a:t>
            </a:r>
            <a:endParaRPr lang="en-US" dirty="0" smtClean="0"/>
          </a:p>
          <a:p>
            <a:r>
              <a:rPr lang="en-US" dirty="0" smtClean="0"/>
              <a:t>Extend semantic analysis to support </a:t>
            </a:r>
            <a:r>
              <a:rPr lang="en-US" dirty="0" smtClean="0"/>
              <a:t>TY_QUAD/DT_QUAD</a:t>
            </a:r>
          </a:p>
          <a:p>
            <a:pPr lvl="1"/>
            <a:r>
              <a:rPr lang="en-US" dirty="0" smtClean="0"/>
              <a:t>e.g. </a:t>
            </a:r>
            <a:r>
              <a:rPr lang="en-US" dirty="0" smtClean="0"/>
              <a:t>use the correct RTE constants for </a:t>
            </a:r>
            <a:r>
              <a:rPr lang="en-US" dirty="0" err="1" smtClean="0"/>
              <a:t>quadFP</a:t>
            </a:r>
            <a:r>
              <a:rPr lang="en-US" dirty="0" smtClean="0"/>
              <a:t> runtime calls</a:t>
            </a:r>
            <a:endParaRPr lang="en-US" dirty="0" smtClean="0"/>
          </a:p>
          <a:p>
            <a:r>
              <a:rPr lang="en-US" dirty="0" smtClean="0"/>
              <a:t>Extend </a:t>
            </a:r>
            <a:r>
              <a:rPr lang="en-US" dirty="0"/>
              <a:t>symbol table to support TY_QUAD/DT_QUAD</a:t>
            </a:r>
          </a:p>
          <a:p>
            <a:r>
              <a:rPr lang="en-US" dirty="0" smtClean="0"/>
              <a:t>Extend AST transformer and ILM writer to support TY_QUAD/DT_QUAD</a:t>
            </a:r>
          </a:p>
          <a:p>
            <a:pPr lvl="1"/>
            <a:r>
              <a:rPr lang="en-US" dirty="0" smtClean="0"/>
              <a:t>unary and binary operations</a:t>
            </a:r>
          </a:p>
          <a:p>
            <a:pPr lvl="1"/>
            <a:r>
              <a:rPr lang="en-US" dirty="0" smtClean="0"/>
              <a:t>type conversion of expressions and constants</a:t>
            </a:r>
          </a:p>
          <a:p>
            <a:pPr lvl="1"/>
            <a:r>
              <a:rPr lang="en-US" dirty="0" smtClean="0"/>
              <a:t>constant </a:t>
            </a:r>
            <a:r>
              <a:rPr lang="en-US" dirty="0" smtClean="0"/>
              <a:t>folding</a:t>
            </a:r>
            <a:endParaRPr lang="en-US" dirty="0" smtClean="0"/>
          </a:p>
        </p:txBody>
      </p:sp>
      <p:pic>
        <p:nvPicPr>
          <p:cNvPr id="4" name="Picture 3"/>
          <p:cNvPicPr>
            <a:picLocks noChangeAspect="1"/>
          </p:cNvPicPr>
          <p:nvPr/>
        </p:nvPicPr>
        <p:blipFill>
          <a:blip r:embed="rId2"/>
          <a:stretch>
            <a:fillRect/>
          </a:stretch>
        </p:blipFill>
        <p:spPr>
          <a:xfrm>
            <a:off x="8477330" y="4191000"/>
            <a:ext cx="3429000" cy="1820008"/>
          </a:xfrm>
          <a:prstGeom prst="rect">
            <a:avLst/>
          </a:prstGeom>
        </p:spPr>
      </p:pic>
      <p:pic>
        <p:nvPicPr>
          <p:cNvPr id="5" name="Picture 4"/>
          <p:cNvPicPr>
            <a:picLocks noChangeAspect="1"/>
          </p:cNvPicPr>
          <p:nvPr/>
        </p:nvPicPr>
        <p:blipFill>
          <a:blip r:embed="rId3"/>
          <a:stretch>
            <a:fillRect/>
          </a:stretch>
        </p:blipFill>
        <p:spPr>
          <a:xfrm>
            <a:off x="914400" y="1831170"/>
            <a:ext cx="1886213" cy="152421"/>
          </a:xfrm>
          <a:prstGeom prst="rect">
            <a:avLst/>
          </a:prstGeom>
        </p:spPr>
      </p:pic>
      <p:pic>
        <p:nvPicPr>
          <p:cNvPr id="7" name="Picture 6"/>
          <p:cNvPicPr>
            <a:picLocks noChangeAspect="1"/>
          </p:cNvPicPr>
          <p:nvPr/>
        </p:nvPicPr>
        <p:blipFill>
          <a:blip r:embed="rId4"/>
          <a:stretch>
            <a:fillRect/>
          </a:stretch>
        </p:blipFill>
        <p:spPr>
          <a:xfrm>
            <a:off x="914400" y="1673987"/>
            <a:ext cx="2915057" cy="142895"/>
          </a:xfrm>
          <a:prstGeom prst="rect">
            <a:avLst/>
          </a:prstGeom>
        </p:spPr>
      </p:pic>
    </p:spTree>
    <p:extLst>
      <p:ext uri="{BB962C8B-B14F-4D97-AF65-F5344CB8AC3E}">
        <p14:creationId xmlns:p14="http://schemas.microsoft.com/office/powerpoint/2010/main" val="3165568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flang2</a:t>
            </a:r>
            <a:endParaRPr lang="en-US" dirty="0"/>
          </a:p>
        </p:txBody>
      </p:sp>
      <p:sp>
        <p:nvSpPr>
          <p:cNvPr id="3" name="Content Placeholder 2"/>
          <p:cNvSpPr>
            <a:spLocks noGrp="1"/>
          </p:cNvSpPr>
          <p:nvPr>
            <p:ph idx="1"/>
          </p:nvPr>
        </p:nvSpPr>
        <p:spPr/>
        <p:txBody>
          <a:bodyPr/>
          <a:lstStyle/>
          <a:p>
            <a:r>
              <a:rPr lang="en-US" dirty="0" smtClean="0"/>
              <a:t>Add </a:t>
            </a:r>
            <a:r>
              <a:rPr lang="en-US" dirty="0" err="1" smtClean="0"/>
              <a:t>quadFP</a:t>
            </a:r>
            <a:r>
              <a:rPr lang="en-US" dirty="0" smtClean="0"/>
              <a:t> ILM opcodes in tools/flang2/</a:t>
            </a:r>
            <a:r>
              <a:rPr lang="en-US" dirty="0" err="1" smtClean="0"/>
              <a:t>utils</a:t>
            </a:r>
            <a:r>
              <a:rPr lang="en-US" dirty="0" smtClean="0"/>
              <a:t>/</a:t>
            </a:r>
            <a:r>
              <a:rPr lang="en-US" dirty="0" err="1" smtClean="0"/>
              <a:t>ilmtp</a:t>
            </a:r>
            <a:r>
              <a:rPr lang="en-US" dirty="0" smtClean="0"/>
              <a:t>/aarch64/</a:t>
            </a:r>
            <a:r>
              <a:rPr lang="en-US" dirty="0" err="1" smtClean="0"/>
              <a:t>ilmtp.n</a:t>
            </a:r>
            <a:endParaRPr lang="en-US" dirty="0" smtClean="0"/>
          </a:p>
          <a:p>
            <a:pPr lvl="1"/>
            <a:r>
              <a:rPr lang="en-US" dirty="0" smtClean="0"/>
              <a:t>constant instantiation, basic operation, type conversion, procedure call (argument and return)</a:t>
            </a:r>
          </a:p>
          <a:p>
            <a:r>
              <a:rPr lang="en-US" dirty="0"/>
              <a:t>Add </a:t>
            </a:r>
            <a:r>
              <a:rPr lang="en-US" dirty="0" err="1"/>
              <a:t>quadFP</a:t>
            </a:r>
            <a:r>
              <a:rPr lang="en-US" dirty="0"/>
              <a:t> ILM opcodes </a:t>
            </a:r>
            <a:r>
              <a:rPr lang="en-US" dirty="0" smtClean="0"/>
              <a:t>in tools/flang2/utils/upper/upperilm.in</a:t>
            </a:r>
            <a:endParaRPr lang="en-US" dirty="0"/>
          </a:p>
          <a:p>
            <a:pPr lvl="1"/>
            <a:r>
              <a:rPr lang="en-US" dirty="0" smtClean="0"/>
              <a:t>Guard the newly added opcodes with macro, and preprocess the file before giving it to </a:t>
            </a:r>
            <a:r>
              <a:rPr lang="en-US" dirty="0" err="1" smtClean="0"/>
              <a:t>upperl</a:t>
            </a:r>
            <a:endParaRPr lang="en-US" dirty="0" smtClean="0"/>
          </a:p>
          <a:p>
            <a:r>
              <a:rPr lang="en-US" dirty="0" smtClean="0"/>
              <a:t>Add </a:t>
            </a:r>
            <a:r>
              <a:rPr lang="en-US" dirty="0" err="1" smtClean="0"/>
              <a:t>quadFP</a:t>
            </a:r>
            <a:r>
              <a:rPr lang="en-US" dirty="0" smtClean="0"/>
              <a:t> ILI opcodes in tools/flang2/</a:t>
            </a:r>
            <a:r>
              <a:rPr lang="en-US" dirty="0" err="1" smtClean="0"/>
              <a:t>utils</a:t>
            </a:r>
            <a:r>
              <a:rPr lang="en-US" dirty="0" smtClean="0"/>
              <a:t>/</a:t>
            </a:r>
            <a:r>
              <a:rPr lang="en-US" dirty="0" err="1" smtClean="0"/>
              <a:t>ilitp</a:t>
            </a:r>
            <a:r>
              <a:rPr lang="en-US" dirty="0" smtClean="0"/>
              <a:t>/aarch64/</a:t>
            </a:r>
            <a:r>
              <a:rPr lang="en-US" dirty="0" err="1" smtClean="0"/>
              <a:t>ilitp.n</a:t>
            </a:r>
            <a:endParaRPr lang="en-US" dirty="0" smtClean="0"/>
          </a:p>
          <a:p>
            <a:pPr lvl="1"/>
            <a:r>
              <a:rPr lang="en-US" dirty="0"/>
              <a:t>constant instantiation, basic operation, type </a:t>
            </a:r>
            <a:r>
              <a:rPr lang="en-US" dirty="0" smtClean="0"/>
              <a:t>conversion, procedure call (argument and return)</a:t>
            </a:r>
          </a:p>
          <a:p>
            <a:r>
              <a:rPr lang="en-US" dirty="0" smtClean="0"/>
              <a:t>Extend expander and optimizer to handle </a:t>
            </a:r>
            <a:r>
              <a:rPr lang="en-US" dirty="0" err="1" smtClean="0"/>
              <a:t>quadFP</a:t>
            </a:r>
            <a:endParaRPr lang="en-US" dirty="0" smtClean="0"/>
          </a:p>
          <a:p>
            <a:pPr lvl="1"/>
            <a:r>
              <a:rPr lang="en-US" dirty="0" smtClean="0"/>
              <a:t>constant folding, type conversion of constants, procedure call</a:t>
            </a:r>
          </a:p>
          <a:p>
            <a:r>
              <a:rPr lang="en-US" dirty="0" smtClean="0"/>
              <a:t>Extend LLVM bridge to generate correct </a:t>
            </a:r>
            <a:r>
              <a:rPr lang="en-US" dirty="0" err="1" smtClean="0"/>
              <a:t>quadFP</a:t>
            </a:r>
            <a:r>
              <a:rPr lang="en-US" dirty="0" smtClean="0"/>
              <a:t> IR</a:t>
            </a:r>
          </a:p>
          <a:p>
            <a:pPr lvl="1"/>
            <a:r>
              <a:rPr lang="en-US" dirty="0" smtClean="0"/>
              <a:t>unary and binary operations, procedure call</a:t>
            </a:r>
            <a:endParaRPr lang="en-US" dirty="0"/>
          </a:p>
        </p:txBody>
      </p:sp>
      <p:pic>
        <p:nvPicPr>
          <p:cNvPr id="4" name="Picture 3"/>
          <p:cNvPicPr>
            <a:picLocks noChangeAspect="1"/>
          </p:cNvPicPr>
          <p:nvPr/>
        </p:nvPicPr>
        <p:blipFill>
          <a:blip r:embed="rId2"/>
          <a:stretch>
            <a:fillRect/>
          </a:stretch>
        </p:blipFill>
        <p:spPr>
          <a:xfrm>
            <a:off x="8305800" y="4137437"/>
            <a:ext cx="3467584" cy="419158"/>
          </a:xfrm>
          <a:prstGeom prst="rect">
            <a:avLst/>
          </a:prstGeom>
        </p:spPr>
      </p:pic>
      <p:pic>
        <p:nvPicPr>
          <p:cNvPr id="5" name="Picture 4"/>
          <p:cNvPicPr>
            <a:picLocks noChangeAspect="1"/>
          </p:cNvPicPr>
          <p:nvPr/>
        </p:nvPicPr>
        <p:blipFill>
          <a:blip r:embed="rId3"/>
          <a:stretch>
            <a:fillRect/>
          </a:stretch>
        </p:blipFill>
        <p:spPr>
          <a:xfrm>
            <a:off x="8305800" y="3779095"/>
            <a:ext cx="1409897" cy="266737"/>
          </a:xfrm>
          <a:prstGeom prst="rect">
            <a:avLst/>
          </a:prstGeom>
        </p:spPr>
      </p:pic>
      <p:pic>
        <p:nvPicPr>
          <p:cNvPr id="6" name="Picture 5"/>
          <p:cNvPicPr>
            <a:picLocks noChangeAspect="1"/>
          </p:cNvPicPr>
          <p:nvPr/>
        </p:nvPicPr>
        <p:blipFill>
          <a:blip r:embed="rId4"/>
          <a:stretch>
            <a:fillRect/>
          </a:stretch>
        </p:blipFill>
        <p:spPr>
          <a:xfrm>
            <a:off x="8305800" y="4648200"/>
            <a:ext cx="3172268" cy="419158"/>
          </a:xfrm>
          <a:prstGeom prst="rect">
            <a:avLst/>
          </a:prstGeom>
        </p:spPr>
      </p:pic>
      <p:pic>
        <p:nvPicPr>
          <p:cNvPr id="7" name="Picture 6"/>
          <p:cNvPicPr>
            <a:picLocks noChangeAspect="1"/>
          </p:cNvPicPr>
          <p:nvPr/>
        </p:nvPicPr>
        <p:blipFill>
          <a:blip r:embed="rId5"/>
          <a:stretch>
            <a:fillRect/>
          </a:stretch>
        </p:blipFill>
        <p:spPr>
          <a:xfrm>
            <a:off x="1066800" y="5192643"/>
            <a:ext cx="4725059" cy="933580"/>
          </a:xfrm>
          <a:prstGeom prst="rect">
            <a:avLst/>
          </a:prstGeom>
        </p:spPr>
      </p:pic>
      <p:pic>
        <p:nvPicPr>
          <p:cNvPr id="8" name="Picture 7"/>
          <p:cNvPicPr>
            <a:picLocks noChangeAspect="1"/>
          </p:cNvPicPr>
          <p:nvPr/>
        </p:nvPicPr>
        <p:blipFill>
          <a:blip r:embed="rId6"/>
          <a:stretch>
            <a:fillRect/>
          </a:stretch>
        </p:blipFill>
        <p:spPr>
          <a:xfrm>
            <a:off x="5981783" y="5239441"/>
            <a:ext cx="3962953" cy="828791"/>
          </a:xfrm>
          <a:prstGeom prst="rect">
            <a:avLst/>
          </a:prstGeom>
        </p:spPr>
      </p:pic>
    </p:spTree>
    <p:extLst>
      <p:ext uri="{BB962C8B-B14F-4D97-AF65-F5344CB8AC3E}">
        <p14:creationId xmlns:p14="http://schemas.microsoft.com/office/powerpoint/2010/main" val="3535936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 (I/O)</a:t>
            </a:r>
            <a:endParaRPr lang="en-US" dirty="0"/>
          </a:p>
        </p:txBody>
      </p:sp>
      <p:sp>
        <p:nvSpPr>
          <p:cNvPr id="3" name="Content Placeholder 2"/>
          <p:cNvSpPr>
            <a:spLocks noGrp="1"/>
          </p:cNvSpPr>
          <p:nvPr>
            <p:ph idx="1"/>
          </p:nvPr>
        </p:nvSpPr>
        <p:spPr/>
        <p:txBody>
          <a:bodyPr/>
          <a:lstStyle/>
          <a:p>
            <a:r>
              <a:rPr lang="en-US" dirty="0" smtClean="0"/>
              <a:t>Extend __REAL16_T to a real quad-precision type</a:t>
            </a:r>
          </a:p>
          <a:p>
            <a:endParaRPr lang="en-US" dirty="0" smtClean="0"/>
          </a:p>
          <a:p>
            <a:r>
              <a:rPr lang="en-US" dirty="0" smtClean="0"/>
              <a:t>Replace __</a:t>
            </a:r>
            <a:r>
              <a:rPr lang="en-US" dirty="0"/>
              <a:t>BIGREAL_T </a:t>
            </a:r>
            <a:r>
              <a:rPr lang="en-US" dirty="0" smtClean="0"/>
              <a:t>with </a:t>
            </a:r>
            <a:r>
              <a:rPr lang="en-US" dirty="0"/>
              <a:t>__</a:t>
            </a:r>
            <a:r>
              <a:rPr lang="en-US" dirty="0" smtClean="0"/>
              <a:t>REAL16_T where applicable</a:t>
            </a:r>
          </a:p>
          <a:p>
            <a:pPr lvl="1"/>
            <a:r>
              <a:rPr lang="en-US" dirty="0" err="1" smtClean="0"/>
              <a:t>const.c</a:t>
            </a:r>
            <a:r>
              <a:rPr lang="en-US" dirty="0" smtClean="0"/>
              <a:t>, </a:t>
            </a:r>
            <a:r>
              <a:rPr lang="en-US" dirty="0" err="1" smtClean="0"/>
              <a:t>fmtconv.c</a:t>
            </a:r>
            <a:r>
              <a:rPr lang="en-US" dirty="0" smtClean="0"/>
              <a:t>, </a:t>
            </a:r>
            <a:r>
              <a:rPr lang="en-US" dirty="0" err="1" smtClean="0"/>
              <a:t>fmtgetnum.c</a:t>
            </a:r>
            <a:r>
              <a:rPr lang="en-US" dirty="0" smtClean="0"/>
              <a:t>, </a:t>
            </a:r>
            <a:r>
              <a:rPr lang="en-US" dirty="0" err="1" smtClean="0"/>
              <a:t>nmlread.c</a:t>
            </a:r>
            <a:r>
              <a:rPr lang="en-US" dirty="0" smtClean="0"/>
              <a:t>, etc.</a:t>
            </a:r>
          </a:p>
          <a:p>
            <a:endParaRPr lang="en-US" dirty="0" smtClean="0"/>
          </a:p>
          <a:p>
            <a:endParaRPr lang="en-US" dirty="0" smtClean="0"/>
          </a:p>
          <a:p>
            <a:endParaRPr lang="en-US" dirty="0"/>
          </a:p>
          <a:p>
            <a:pPr lvl="1"/>
            <a:r>
              <a:rPr lang="en-US" dirty="0" smtClean="0"/>
              <a:t>Reduce impact by leaving __BIGREAL_T (</a:t>
            </a:r>
            <a:r>
              <a:rPr lang="en-US" dirty="0" err="1" smtClean="0"/>
              <a:t>typedef-ed</a:t>
            </a:r>
            <a:r>
              <a:rPr lang="en-US" dirty="0" smtClean="0"/>
              <a:t> to __REAL8_T)</a:t>
            </a:r>
          </a:p>
          <a:p>
            <a:pPr lvl="2"/>
            <a:r>
              <a:rPr lang="en-US" dirty="0" smtClean="0"/>
              <a:t>Should probably be cleaned up eventually; any objection?</a:t>
            </a:r>
          </a:p>
          <a:p>
            <a:r>
              <a:rPr lang="en-US" dirty="0" smtClean="0"/>
              <a:t>Format </a:t>
            </a:r>
            <a:r>
              <a:rPr lang="en-US" dirty="0" err="1" smtClean="0"/>
              <a:t>quadFP</a:t>
            </a:r>
            <a:r>
              <a:rPr lang="en-US" dirty="0" smtClean="0"/>
              <a:t> numbers correctly</a:t>
            </a:r>
          </a:p>
          <a:p>
            <a:pPr lvl="1"/>
            <a:r>
              <a:rPr lang="en-US" dirty="0" smtClean="0"/>
              <a:t>Add format-</a:t>
            </a:r>
            <a:r>
              <a:rPr lang="en-US" dirty="0" err="1" smtClean="0"/>
              <a:t>quad.c</a:t>
            </a:r>
            <a:r>
              <a:rPr lang="en-US" dirty="0" smtClean="0"/>
              <a:t> for formatting </a:t>
            </a:r>
            <a:r>
              <a:rPr lang="en-US" dirty="0" err="1" smtClean="0"/>
              <a:t>quadFP</a:t>
            </a:r>
            <a:r>
              <a:rPr lang="en-US" dirty="0" smtClean="0"/>
              <a:t> numbers; based on format-</a:t>
            </a:r>
            <a:r>
              <a:rPr lang="en-US" dirty="0" err="1" smtClean="0"/>
              <a:t>double.c</a:t>
            </a:r>
            <a:endParaRPr lang="en-US" dirty="0" smtClean="0"/>
          </a:p>
          <a:p>
            <a:pPr lvl="1"/>
            <a:r>
              <a:rPr lang="en-US" dirty="0" smtClean="0"/>
              <a:t>Add </a:t>
            </a:r>
            <a:r>
              <a:rPr lang="en-US" dirty="0" err="1" smtClean="0"/>
              <a:t>call_format_quad</a:t>
            </a:r>
            <a:r>
              <a:rPr lang="en-US" dirty="0" smtClean="0"/>
              <a:t> in </a:t>
            </a:r>
            <a:r>
              <a:rPr lang="en-US" dirty="0" err="1" smtClean="0"/>
              <a:t>fmtwrite.c</a:t>
            </a:r>
            <a:r>
              <a:rPr lang="en-US" dirty="0" smtClean="0"/>
              <a:t> to set up the call to __</a:t>
            </a:r>
            <a:r>
              <a:rPr lang="en-US" dirty="0" err="1" smtClean="0"/>
              <a:t>fortio_format_quad</a:t>
            </a:r>
            <a:endParaRPr lang="en-US" dirty="0" smtClean="0"/>
          </a:p>
          <a:p>
            <a:pPr lvl="1"/>
            <a:r>
              <a:rPr lang="en-US" dirty="0" smtClean="0"/>
              <a:t>Support correct rounding in __</a:t>
            </a:r>
            <a:r>
              <a:rPr lang="en-US" dirty="0" err="1" smtClean="0"/>
              <a:t>fortio_ecvt</a:t>
            </a:r>
            <a:r>
              <a:rPr lang="en-US" dirty="0" smtClean="0"/>
              <a:t> and __</a:t>
            </a:r>
            <a:r>
              <a:rPr lang="en-US" dirty="0" err="1" smtClean="0"/>
              <a:t>fortio_fcvt</a:t>
            </a:r>
            <a:r>
              <a:rPr lang="en-US" dirty="0" smtClean="0"/>
              <a:t> (</a:t>
            </a:r>
            <a:r>
              <a:rPr lang="en-US" dirty="0" err="1" smtClean="0"/>
              <a:t>fpcvt.c</a:t>
            </a:r>
            <a:r>
              <a:rPr lang="en-US" dirty="0" smtClean="0"/>
              <a:t>)</a:t>
            </a:r>
          </a:p>
        </p:txBody>
      </p:sp>
      <p:pic>
        <p:nvPicPr>
          <p:cNvPr id="6" name="Picture 5"/>
          <p:cNvPicPr>
            <a:picLocks noChangeAspect="1"/>
          </p:cNvPicPr>
          <p:nvPr/>
        </p:nvPicPr>
        <p:blipFill>
          <a:blip r:embed="rId2"/>
          <a:stretch>
            <a:fillRect/>
          </a:stretch>
        </p:blipFill>
        <p:spPr>
          <a:xfrm>
            <a:off x="914400" y="1676400"/>
            <a:ext cx="3200847" cy="314369"/>
          </a:xfrm>
          <a:prstGeom prst="rect">
            <a:avLst/>
          </a:prstGeom>
        </p:spPr>
      </p:pic>
      <p:pic>
        <p:nvPicPr>
          <p:cNvPr id="9" name="Picture 8"/>
          <p:cNvPicPr>
            <a:picLocks noChangeAspect="1"/>
          </p:cNvPicPr>
          <p:nvPr/>
        </p:nvPicPr>
        <p:blipFill>
          <a:blip r:embed="rId3"/>
          <a:stretch>
            <a:fillRect/>
          </a:stretch>
        </p:blipFill>
        <p:spPr>
          <a:xfrm>
            <a:off x="914400" y="2920885"/>
            <a:ext cx="2667372" cy="285790"/>
          </a:xfrm>
          <a:prstGeom prst="rect">
            <a:avLst/>
          </a:prstGeom>
        </p:spPr>
      </p:pic>
      <p:pic>
        <p:nvPicPr>
          <p:cNvPr id="10" name="Picture 9"/>
          <p:cNvPicPr>
            <a:picLocks noChangeAspect="1"/>
          </p:cNvPicPr>
          <p:nvPr/>
        </p:nvPicPr>
        <p:blipFill>
          <a:blip r:embed="rId4"/>
          <a:stretch>
            <a:fillRect/>
          </a:stretch>
        </p:blipFill>
        <p:spPr>
          <a:xfrm>
            <a:off x="4120613" y="2920885"/>
            <a:ext cx="4801270" cy="809738"/>
          </a:xfrm>
          <a:prstGeom prst="rect">
            <a:avLst/>
          </a:prstGeom>
        </p:spPr>
      </p:pic>
      <p:pic>
        <p:nvPicPr>
          <p:cNvPr id="11" name="Picture 10"/>
          <p:cNvPicPr>
            <a:picLocks noChangeAspect="1"/>
          </p:cNvPicPr>
          <p:nvPr/>
        </p:nvPicPr>
        <p:blipFill>
          <a:blip r:embed="rId5"/>
          <a:stretch>
            <a:fillRect/>
          </a:stretch>
        </p:blipFill>
        <p:spPr>
          <a:xfrm>
            <a:off x="914400" y="3305062"/>
            <a:ext cx="2838846" cy="809738"/>
          </a:xfrm>
          <a:prstGeom prst="rect">
            <a:avLst/>
          </a:prstGeom>
        </p:spPr>
      </p:pic>
    </p:spTree>
    <p:extLst>
      <p:ext uri="{BB962C8B-B14F-4D97-AF65-F5344CB8AC3E}">
        <p14:creationId xmlns:p14="http://schemas.microsoft.com/office/powerpoint/2010/main" val="3954199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Runtime (</a:t>
            </a:r>
            <a:r>
              <a:rPr lang="en-US" dirty="0" err="1" smtClean="0"/>
              <a:t>libpgmath</a:t>
            </a:r>
            <a:r>
              <a:rPr lang="en-US" dirty="0"/>
              <a:t>)</a:t>
            </a:r>
          </a:p>
        </p:txBody>
      </p:sp>
      <p:sp>
        <p:nvSpPr>
          <p:cNvPr id="3" name="Content Placeholder 2"/>
          <p:cNvSpPr>
            <a:spLocks noGrp="1"/>
          </p:cNvSpPr>
          <p:nvPr>
            <p:ph idx="1"/>
          </p:nvPr>
        </p:nvSpPr>
        <p:spPr/>
        <p:txBody>
          <a:bodyPr/>
          <a:lstStyle/>
          <a:p>
            <a:r>
              <a:rPr lang="en-US" sz="1800" dirty="0" smtClean="0"/>
              <a:t>Add </a:t>
            </a:r>
            <a:r>
              <a:rPr lang="en-US" sz="1800" dirty="0"/>
              <a:t>"</a:t>
            </a:r>
            <a:r>
              <a:rPr lang="en-US" sz="1800" dirty="0" err="1"/>
              <a:t>sv_qs</a:t>
            </a:r>
            <a:r>
              <a:rPr lang="en-US" sz="1800" dirty="0"/>
              <a:t>" </a:t>
            </a:r>
            <a:r>
              <a:rPr lang="en-US" sz="1800" dirty="0" smtClean="0"/>
              <a:t>type to the dispatcher</a:t>
            </a:r>
          </a:p>
          <a:p>
            <a:pPr lvl="1"/>
            <a:endParaRPr lang="en-US" sz="1400" dirty="0"/>
          </a:p>
          <a:p>
            <a:pPr lvl="1"/>
            <a:endParaRPr lang="en-US" sz="1400" dirty="0" smtClean="0"/>
          </a:p>
          <a:p>
            <a:pPr lvl="1"/>
            <a:endParaRPr lang="en-US" sz="1400" dirty="0" smtClean="0"/>
          </a:p>
          <a:p>
            <a:pPr lvl="1"/>
            <a:endParaRPr lang="en-US" sz="1400" dirty="0"/>
          </a:p>
          <a:p>
            <a:pPr lvl="1"/>
            <a:endParaRPr lang="en-US" sz="1400" dirty="0" smtClean="0"/>
          </a:p>
          <a:p>
            <a:pPr lvl="1"/>
            <a:endParaRPr lang="en-US" sz="1400" dirty="0"/>
          </a:p>
          <a:p>
            <a:pPr lvl="1"/>
            <a:endParaRPr lang="en-US" sz="1400" dirty="0" smtClean="0"/>
          </a:p>
          <a:p>
            <a:pPr lvl="1"/>
            <a:endParaRPr lang="en-US" sz="1400" dirty="0"/>
          </a:p>
          <a:p>
            <a:pPr lvl="1"/>
            <a:endParaRPr lang="en-US" sz="1400" dirty="0" smtClean="0"/>
          </a:p>
          <a:p>
            <a:r>
              <a:rPr lang="en-US" sz="1800" dirty="0" smtClean="0"/>
              <a:t>Add long double versions of __</a:t>
            </a:r>
            <a:r>
              <a:rPr lang="en-US" sz="1800" dirty="0" err="1" smtClean="0"/>
              <a:t>nextafter</a:t>
            </a:r>
            <a:r>
              <a:rPr lang="en-US" sz="1800" dirty="0" smtClean="0"/>
              <a:t>, __</a:t>
            </a:r>
            <a:r>
              <a:rPr lang="en-US" sz="1800" dirty="0" err="1" smtClean="0"/>
              <a:t>scalbn</a:t>
            </a:r>
            <a:r>
              <a:rPr lang="en-US" sz="1800" dirty="0"/>
              <a:t> </a:t>
            </a:r>
            <a:r>
              <a:rPr lang="en-US" sz="1800" dirty="0" smtClean="0"/>
              <a:t>in </a:t>
            </a:r>
            <a:r>
              <a:rPr lang="en-US" sz="1800" dirty="0" err="1" smtClean="0"/>
              <a:t>fltmanip.c</a:t>
            </a:r>
            <a:endParaRPr lang="en-US" sz="1800" dirty="0" smtClean="0"/>
          </a:p>
          <a:p>
            <a:pPr lvl="1"/>
            <a:r>
              <a:rPr lang="en-US" sz="1400" dirty="0" smtClean="0"/>
              <a:t>Implement __</a:t>
            </a:r>
            <a:r>
              <a:rPr lang="en-US" sz="1400" dirty="0" err="1" smtClean="0"/>
              <a:t>scalbnl</a:t>
            </a:r>
            <a:r>
              <a:rPr lang="en-US" sz="1400" dirty="0" smtClean="0"/>
              <a:t> as a wrapper of </a:t>
            </a:r>
            <a:r>
              <a:rPr lang="en-US" sz="1400" dirty="0" err="1" smtClean="0"/>
              <a:t>libm's</a:t>
            </a:r>
            <a:r>
              <a:rPr lang="en-US" sz="1400" dirty="0" smtClean="0"/>
              <a:t> </a:t>
            </a:r>
            <a:r>
              <a:rPr lang="en-US" sz="1400" dirty="0" err="1" smtClean="0"/>
              <a:t>scalbnl</a:t>
            </a:r>
            <a:endParaRPr lang="en-US" sz="1400" dirty="0" smtClean="0"/>
          </a:p>
          <a:p>
            <a:pPr lvl="1"/>
            <a:r>
              <a:rPr lang="en-US" sz="1400" dirty="0" smtClean="0"/>
              <a:t>long double type is 128-bit on AArch64</a:t>
            </a:r>
          </a:p>
          <a:p>
            <a:r>
              <a:rPr lang="en-US" sz="1800" dirty="0" smtClean="0"/>
              <a:t>Implement </a:t>
            </a:r>
            <a:r>
              <a:rPr lang="en-US" sz="1800" dirty="0" err="1" smtClean="0"/>
              <a:t>quadFP</a:t>
            </a:r>
            <a:r>
              <a:rPr lang="en-US" sz="1800" dirty="0" smtClean="0"/>
              <a:t> functions, e.g. </a:t>
            </a:r>
            <a:r>
              <a:rPr lang="en-US" sz="1800" dirty="0" err="1" smtClean="0"/>
              <a:t>gammaq.c</a:t>
            </a:r>
            <a:r>
              <a:rPr lang="en-US" sz="1800" dirty="0" smtClean="0"/>
              <a:t>, </a:t>
            </a:r>
            <a:r>
              <a:rPr lang="en-US" sz="1800" dirty="0" err="1" smtClean="0"/>
              <a:t>qcos.c</a:t>
            </a:r>
            <a:r>
              <a:rPr lang="en-US" sz="1800" dirty="0" smtClean="0"/>
              <a:t>, </a:t>
            </a:r>
            <a:r>
              <a:rPr lang="en-US" sz="1800" dirty="0" err="1" smtClean="0"/>
              <a:t>qexp.c</a:t>
            </a:r>
            <a:r>
              <a:rPr lang="en-US" sz="1800" dirty="0" smtClean="0"/>
              <a:t>, </a:t>
            </a:r>
            <a:r>
              <a:rPr lang="en-US" sz="1800" dirty="0" err="1" smtClean="0"/>
              <a:t>qpowq.c</a:t>
            </a:r>
            <a:r>
              <a:rPr lang="en-US" sz="1800" dirty="0" smtClean="0"/>
              <a:t>, </a:t>
            </a:r>
            <a:r>
              <a:rPr lang="en-US" sz="1800" dirty="0" err="1" smtClean="0"/>
              <a:t>qsqrt.c</a:t>
            </a:r>
            <a:r>
              <a:rPr lang="en-US" sz="1800" dirty="0" smtClean="0"/>
              <a:t>, </a:t>
            </a:r>
            <a:r>
              <a:rPr lang="en-US" sz="1800" dirty="0" err="1" smtClean="0"/>
              <a:t>qtan.c</a:t>
            </a:r>
            <a:r>
              <a:rPr lang="en-US" sz="1800" dirty="0" smtClean="0"/>
              <a:t>, </a:t>
            </a:r>
            <a:r>
              <a:rPr lang="en-US" sz="1800" dirty="0" err="1" smtClean="0"/>
              <a:t>qsin.c</a:t>
            </a:r>
            <a:r>
              <a:rPr lang="en-US" sz="1800" dirty="0" smtClean="0"/>
              <a:t>, etc.</a:t>
            </a:r>
          </a:p>
          <a:p>
            <a:pPr lvl="1"/>
            <a:r>
              <a:rPr lang="en-US" sz="1400" dirty="0" smtClean="0"/>
              <a:t>Many of them are just wrappers of corresponding </a:t>
            </a:r>
            <a:r>
              <a:rPr lang="en-US" sz="1400" dirty="0" err="1" smtClean="0"/>
              <a:t>libm</a:t>
            </a:r>
            <a:r>
              <a:rPr lang="en-US" sz="1400" dirty="0" smtClean="0"/>
              <a:t> functions</a:t>
            </a:r>
            <a:endParaRPr lang="en-US" sz="1400" dirty="0"/>
          </a:p>
          <a:p>
            <a:endParaRPr lang="en-US" dirty="0"/>
          </a:p>
        </p:txBody>
      </p:sp>
      <p:pic>
        <p:nvPicPr>
          <p:cNvPr id="4" name="Picture 3"/>
          <p:cNvPicPr>
            <a:picLocks noChangeAspect="1"/>
          </p:cNvPicPr>
          <p:nvPr/>
        </p:nvPicPr>
        <p:blipFill>
          <a:blip r:embed="rId2"/>
          <a:stretch>
            <a:fillRect/>
          </a:stretch>
        </p:blipFill>
        <p:spPr>
          <a:xfrm>
            <a:off x="1066800" y="1676400"/>
            <a:ext cx="3324689" cy="419158"/>
          </a:xfrm>
          <a:prstGeom prst="rect">
            <a:avLst/>
          </a:prstGeom>
        </p:spPr>
      </p:pic>
      <p:pic>
        <p:nvPicPr>
          <p:cNvPr id="5" name="Picture 4"/>
          <p:cNvPicPr>
            <a:picLocks noChangeAspect="1"/>
          </p:cNvPicPr>
          <p:nvPr/>
        </p:nvPicPr>
        <p:blipFill>
          <a:blip r:embed="rId3"/>
          <a:stretch>
            <a:fillRect/>
          </a:stretch>
        </p:blipFill>
        <p:spPr>
          <a:xfrm>
            <a:off x="1071093" y="2222512"/>
            <a:ext cx="3905795" cy="161948"/>
          </a:xfrm>
          <a:prstGeom prst="rect">
            <a:avLst/>
          </a:prstGeom>
        </p:spPr>
      </p:pic>
      <p:pic>
        <p:nvPicPr>
          <p:cNvPr id="6" name="Picture 5"/>
          <p:cNvPicPr>
            <a:picLocks noChangeAspect="1"/>
          </p:cNvPicPr>
          <p:nvPr/>
        </p:nvPicPr>
        <p:blipFill>
          <a:blip r:embed="rId4"/>
          <a:stretch>
            <a:fillRect/>
          </a:stretch>
        </p:blipFill>
        <p:spPr>
          <a:xfrm>
            <a:off x="1066800" y="2511414"/>
            <a:ext cx="8745170" cy="409632"/>
          </a:xfrm>
          <a:prstGeom prst="rect">
            <a:avLst/>
          </a:prstGeom>
        </p:spPr>
      </p:pic>
      <p:pic>
        <p:nvPicPr>
          <p:cNvPr id="7" name="Picture 6"/>
          <p:cNvPicPr>
            <a:picLocks noChangeAspect="1"/>
          </p:cNvPicPr>
          <p:nvPr/>
        </p:nvPicPr>
        <p:blipFill>
          <a:blip r:embed="rId5"/>
          <a:stretch>
            <a:fillRect/>
          </a:stretch>
        </p:blipFill>
        <p:spPr>
          <a:xfrm>
            <a:off x="1066800" y="3048000"/>
            <a:ext cx="4782217" cy="1200318"/>
          </a:xfrm>
          <a:prstGeom prst="rect">
            <a:avLst/>
          </a:prstGeom>
        </p:spPr>
      </p:pic>
    </p:spTree>
    <p:extLst>
      <p:ext uri="{BB962C8B-B14F-4D97-AF65-F5344CB8AC3E}">
        <p14:creationId xmlns:p14="http://schemas.microsoft.com/office/powerpoint/2010/main" val="2728791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Huawei 2016 16-to-9">
  <a:themeElements>
    <a:clrScheme name="Custom 33">
      <a:dk1>
        <a:srgbClr val="000000"/>
      </a:dk1>
      <a:lt1>
        <a:srgbClr val="FFFFFF"/>
      </a:lt1>
      <a:dk2>
        <a:srgbClr val="990000"/>
      </a:dk2>
      <a:lt2>
        <a:srgbClr val="808080"/>
      </a:lt2>
      <a:accent1>
        <a:srgbClr val="BBE0E3"/>
      </a:accent1>
      <a:accent2>
        <a:srgbClr val="990000"/>
      </a:accent2>
      <a:accent3>
        <a:srgbClr val="FFFFFF"/>
      </a:accent3>
      <a:accent4>
        <a:srgbClr val="000000"/>
      </a:accent4>
      <a:accent5>
        <a:srgbClr val="DAEDEF"/>
      </a:accent5>
      <a:accent6>
        <a:srgbClr val="8A0000"/>
      </a:accent6>
      <a:hlink>
        <a:srgbClr val="0066CC"/>
      </a:hlink>
      <a:folHlink>
        <a:srgbClr val="006699"/>
      </a:folHlink>
    </a:clrScheme>
    <a:fontScheme name="5_CELAB 16to9">
      <a:majorFont>
        <a:latin typeface="FrutigerNext LT Medium"/>
        <a:ea typeface="黑体"/>
        <a:cs typeface=""/>
      </a:majorFont>
      <a:minorFont>
        <a:latin typeface="FrutigerNext LT Regular"/>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1"/>
          </a:solidFill>
          <a:miter lim="800000"/>
          <a:headEnd/>
          <a:tailEnd/>
        </a:ln>
        <a:effectLst/>
      </a:spPr>
      <a:bodyPr wrap="none" lIns="87706" tIns="43850" rIns="87706" bIns="43850" rtlCol="0" anchor="ctr">
        <a:noAutofit/>
      </a:bodyPr>
      <a:lstStyle>
        <a:defPPr algn="ctr" defTabSz="877315" eaLnBrk="0" hangingPunct="0">
          <a:defRPr sz="1200" dirty="0" err="1" smtClean="0">
            <a:solidFill>
              <a:srgbClr val="000000"/>
            </a:solidFill>
            <a:latin typeface="Trebuchet MS" panose="020B0603020202020204" pitchFamily="34" charset="0"/>
            <a:ea typeface="ＭＳ Ｐゴシック" pitchFamily="34" charset="-128"/>
          </a:defRPr>
        </a:defPPr>
      </a:lstStyle>
    </a:spDef>
    <a:lnDef>
      <a:spPr bwMode="auto">
        <a:noFill/>
        <a:ln w="9525" cap="flat" cmpd="sng" algn="ctr">
          <a:solidFill>
            <a:schemeClr val="tx1"/>
          </a:solidFill>
          <a:prstDash val="solid"/>
          <a:round/>
          <a:headEnd type="none" w="med" len="med"/>
          <a:tailEnd type="triangle" w="med" len="med"/>
        </a:ln>
        <a:effectLst/>
      </a:spPr>
      <a:bodyPr/>
      <a:lstStyle/>
    </a:lnDef>
    <a:txDef>
      <a:spPr>
        <a:noFill/>
      </a:spPr>
      <a:bodyPr wrap="square" rtlCol="0">
        <a:spAutoFit/>
      </a:bodyPr>
      <a:lstStyle>
        <a:defPPr>
          <a:defRPr sz="1200" dirty="0" smtClean="0">
            <a:latin typeface="Trebuchet MS" panose="020B0603020202020204" pitchFamily="34" charset="0"/>
            <a:ea typeface="微软雅黑" pitchFamily="34" charset="-122"/>
          </a:defRPr>
        </a:defPPr>
      </a:lstStyle>
    </a:txDef>
  </a:objectDefaults>
  <a:extraClrSchemeLst>
    <a:extraClrScheme>
      <a:clrScheme name="5_CELAB 16to9 1">
        <a:dk1>
          <a:srgbClr val="080808"/>
        </a:dk1>
        <a:lt1>
          <a:srgbClr val="F8F8F8"/>
        </a:lt1>
        <a:dk2>
          <a:srgbClr val="990000"/>
        </a:dk2>
        <a:lt2>
          <a:srgbClr val="CCCCCC"/>
        </a:lt2>
        <a:accent1>
          <a:srgbClr val="FFCC66"/>
        </a:accent1>
        <a:accent2>
          <a:srgbClr val="990000"/>
        </a:accent2>
        <a:accent3>
          <a:srgbClr val="FBFBFB"/>
        </a:accent3>
        <a:accent4>
          <a:srgbClr val="060606"/>
        </a:accent4>
        <a:accent5>
          <a:srgbClr val="FFE2B8"/>
        </a:accent5>
        <a:accent6>
          <a:srgbClr val="8A0000"/>
        </a:accent6>
        <a:hlink>
          <a:srgbClr val="99660A"/>
        </a:hlink>
        <a:folHlink>
          <a:srgbClr val="999999"/>
        </a:folHlink>
      </a:clrScheme>
      <a:clrMap bg1="lt1" tx1="dk1" bg2="lt2" tx2="dk2" accent1="accent1" accent2="accent2" accent3="accent3" accent4="accent4" accent5="accent5" accent6="accent6" hlink="hlink" folHlink="folHlink"/>
    </a:extraClrScheme>
    <a:extraClrScheme>
      <a:clrScheme name="5_CELAB 16to9 2">
        <a:dk1>
          <a:srgbClr val="080808"/>
        </a:dk1>
        <a:lt1>
          <a:srgbClr val="F8F8F8"/>
        </a:lt1>
        <a:dk2>
          <a:srgbClr val="990000"/>
        </a:dk2>
        <a:lt2>
          <a:srgbClr val="CCCCCC"/>
        </a:lt2>
        <a:accent1>
          <a:srgbClr val="CCCCFF"/>
        </a:accent1>
        <a:accent2>
          <a:srgbClr val="990000"/>
        </a:accent2>
        <a:accent3>
          <a:srgbClr val="FBFBFB"/>
        </a:accent3>
        <a:accent4>
          <a:srgbClr val="060606"/>
        </a:accent4>
        <a:accent5>
          <a:srgbClr val="E2E2FF"/>
        </a:accent5>
        <a:accent6>
          <a:srgbClr val="8A0000"/>
        </a:accent6>
        <a:hlink>
          <a:srgbClr val="006699"/>
        </a:hlink>
        <a:folHlink>
          <a:srgbClr val="999999"/>
        </a:folHlink>
      </a:clrScheme>
      <a:clrMap bg1="lt1" tx1="dk1" bg2="lt2" tx2="dk2" accent1="accent1" accent2="accent2" accent3="accent3" accent4="accent4" accent5="accent5" accent6="accent6" hlink="hlink" folHlink="folHlink"/>
    </a:extraClrScheme>
    <a:extraClrScheme>
      <a:clrScheme name="5_CELAB 16to9 3">
        <a:dk1>
          <a:srgbClr val="080808"/>
        </a:dk1>
        <a:lt1>
          <a:srgbClr val="F8F8F8"/>
        </a:lt1>
        <a:dk2>
          <a:srgbClr val="990000"/>
        </a:dk2>
        <a:lt2>
          <a:srgbClr val="CCCCCC"/>
        </a:lt2>
        <a:accent1>
          <a:srgbClr val="CCFF99"/>
        </a:accent1>
        <a:accent2>
          <a:srgbClr val="990000"/>
        </a:accent2>
        <a:accent3>
          <a:srgbClr val="FBFBFB"/>
        </a:accent3>
        <a:accent4>
          <a:srgbClr val="060606"/>
        </a:accent4>
        <a:accent5>
          <a:srgbClr val="E2FFCA"/>
        </a:accent5>
        <a:accent6>
          <a:srgbClr val="8A0000"/>
        </a:accent6>
        <a:hlink>
          <a:srgbClr val="669900"/>
        </a:hlink>
        <a:folHlink>
          <a:srgbClr val="999999"/>
        </a:folHlink>
      </a:clrScheme>
      <a:clrMap bg1="lt1" tx1="dk1" bg2="lt2" tx2="dk2" accent1="accent1" accent2="accent2" accent3="accent3" accent4="accent4" accent5="accent5" accent6="accent6" hlink="hlink" folHlink="folHlink"/>
    </a:extraClrScheme>
    <a:extraClrScheme>
      <a:clrScheme name="5_CELAB 16to9 4">
        <a:dk1>
          <a:srgbClr val="080808"/>
        </a:dk1>
        <a:lt1>
          <a:srgbClr val="F8F8F8"/>
        </a:lt1>
        <a:dk2>
          <a:srgbClr val="990000"/>
        </a:dk2>
        <a:lt2>
          <a:srgbClr val="CCCCCC"/>
        </a:lt2>
        <a:accent1>
          <a:srgbClr val="FFCC99"/>
        </a:accent1>
        <a:accent2>
          <a:srgbClr val="990000"/>
        </a:accent2>
        <a:accent3>
          <a:srgbClr val="FBFBFB"/>
        </a:accent3>
        <a:accent4>
          <a:srgbClr val="060606"/>
        </a:accent4>
        <a:accent5>
          <a:srgbClr val="FFE2CA"/>
        </a:accent5>
        <a:accent6>
          <a:srgbClr val="8A0000"/>
        </a:accent6>
        <a:hlink>
          <a:srgbClr val="FF9900"/>
        </a:hlink>
        <a:folHlink>
          <a:srgbClr val="999999"/>
        </a:folHlink>
      </a:clrScheme>
      <a:clrMap bg1="lt1" tx1="dk1" bg2="lt2" tx2="dk2" accent1="accent1" accent2="accent2" accent3="accent3" accent4="accent4" accent5="accent5" accent6="accent6" hlink="hlink" folHlink="folHlink"/>
    </a:extraClrScheme>
    <a:extraClrScheme>
      <a:clrScheme name="5_CELAB 16to9 5">
        <a:dk1>
          <a:srgbClr val="080808"/>
        </a:dk1>
        <a:lt1>
          <a:srgbClr val="F8F8F8"/>
        </a:lt1>
        <a:dk2>
          <a:srgbClr val="990000"/>
        </a:dk2>
        <a:lt2>
          <a:srgbClr val="CCCCCC"/>
        </a:lt2>
        <a:accent1>
          <a:srgbClr val="99CCFF"/>
        </a:accent1>
        <a:accent2>
          <a:srgbClr val="990000"/>
        </a:accent2>
        <a:accent3>
          <a:srgbClr val="FBFBFB"/>
        </a:accent3>
        <a:accent4>
          <a:srgbClr val="060606"/>
        </a:accent4>
        <a:accent5>
          <a:srgbClr val="CAE2FF"/>
        </a:accent5>
        <a:accent6>
          <a:srgbClr val="8A0000"/>
        </a:accent6>
        <a:hlink>
          <a:srgbClr val="006699"/>
        </a:hlink>
        <a:folHlink>
          <a:srgbClr val="999999"/>
        </a:folHlink>
      </a:clrScheme>
      <a:clrMap bg1="lt1" tx1="dk1" bg2="lt2" tx2="dk2" accent1="accent1" accent2="accent2" accent3="accent3" accent4="accent4" accent5="accent5" accent6="accent6" hlink="hlink" folHlink="folHlink"/>
    </a:extraClrScheme>
    <a:extraClrScheme>
      <a:clrScheme name="5_CELAB 16to9 6">
        <a:dk1>
          <a:srgbClr val="080808"/>
        </a:dk1>
        <a:lt1>
          <a:srgbClr val="F8F8F8"/>
        </a:lt1>
        <a:dk2>
          <a:srgbClr val="990000"/>
        </a:dk2>
        <a:lt2>
          <a:srgbClr val="CCCCCC"/>
        </a:lt2>
        <a:accent1>
          <a:srgbClr val="99CCCC"/>
        </a:accent1>
        <a:accent2>
          <a:srgbClr val="990000"/>
        </a:accent2>
        <a:accent3>
          <a:srgbClr val="FBFBFB"/>
        </a:accent3>
        <a:accent4>
          <a:srgbClr val="060606"/>
        </a:accent4>
        <a:accent5>
          <a:srgbClr val="CAE2E2"/>
        </a:accent5>
        <a:accent6>
          <a:srgbClr val="8A0000"/>
        </a:accent6>
        <a:hlink>
          <a:srgbClr val="009999"/>
        </a:hlink>
        <a:folHlink>
          <a:srgbClr val="999999"/>
        </a:folHlink>
      </a:clrScheme>
      <a:clrMap bg1="lt1" tx1="dk1" bg2="lt2" tx2="dk2" accent1="accent1" accent2="accent2" accent3="accent3" accent4="accent4" accent5="accent5" accent6="accent6" hlink="hlink" folHlink="folHlink"/>
    </a:extraClrScheme>
    <a:extraClrScheme>
      <a:clrScheme name="5_CELAB 16to9 7">
        <a:dk1>
          <a:srgbClr val="080808"/>
        </a:dk1>
        <a:lt1>
          <a:srgbClr val="F8F8F8"/>
        </a:lt1>
        <a:dk2>
          <a:srgbClr val="FFCC99"/>
        </a:dk2>
        <a:lt2>
          <a:srgbClr val="FFCC66"/>
        </a:lt2>
        <a:accent1>
          <a:srgbClr val="CCFF99"/>
        </a:accent1>
        <a:accent2>
          <a:srgbClr val="CCCCFF"/>
        </a:accent2>
        <a:accent3>
          <a:srgbClr val="FBFBFB"/>
        </a:accent3>
        <a:accent4>
          <a:srgbClr val="060606"/>
        </a:accent4>
        <a:accent5>
          <a:srgbClr val="E2FFCA"/>
        </a:accent5>
        <a:accent6>
          <a:srgbClr val="B9B9E7"/>
        </a:accent6>
        <a:hlink>
          <a:srgbClr val="99CCFF"/>
        </a:hlink>
        <a:folHlink>
          <a:srgbClr val="99CCCC"/>
        </a:folHlink>
      </a:clrScheme>
      <a:clrMap bg1="lt1" tx1="dk1" bg2="lt2" tx2="dk2" accent1="accent1" accent2="accent2" accent3="accent3" accent4="accent4" accent5="accent5" accent6="accent6" hlink="hlink" folHlink="folHlink"/>
    </a:extraClrScheme>
    <a:extraClrScheme>
      <a:clrScheme name="5_CELAB 16to9 8">
        <a:dk1>
          <a:srgbClr val="080808"/>
        </a:dk1>
        <a:lt1>
          <a:srgbClr val="F8F8F8"/>
        </a:lt1>
        <a:dk2>
          <a:srgbClr val="FF9900"/>
        </a:dk2>
        <a:lt2>
          <a:srgbClr val="99660A"/>
        </a:lt2>
        <a:accent1>
          <a:srgbClr val="669900"/>
        </a:accent1>
        <a:accent2>
          <a:srgbClr val="006699"/>
        </a:accent2>
        <a:accent3>
          <a:srgbClr val="FBFBFB"/>
        </a:accent3>
        <a:accent4>
          <a:srgbClr val="060606"/>
        </a:accent4>
        <a:accent5>
          <a:srgbClr val="B8CAAA"/>
        </a:accent5>
        <a:accent6>
          <a:srgbClr val="005C8A"/>
        </a:accent6>
        <a:hlink>
          <a:srgbClr val="0099CC"/>
        </a:hlink>
        <a:folHlink>
          <a:srgbClr val="009999"/>
        </a:folHlink>
      </a:clrScheme>
      <a:clrMap bg1="lt1" tx1="dk1" bg2="lt2" tx2="dk2" accent1="accent1" accent2="accent2" accent3="accent3" accent4="accent4" accent5="accent5" accent6="accent6" hlink="hlink" folHlink="folHlink"/>
    </a:extraClrScheme>
    <a:extraClrScheme>
      <a:clrScheme name="5_CELAB 16to9 9">
        <a:dk1>
          <a:srgbClr val="080808"/>
        </a:dk1>
        <a:lt1>
          <a:srgbClr val="F8F8F8"/>
        </a:lt1>
        <a:dk2>
          <a:srgbClr val="990000"/>
        </a:dk2>
        <a:lt2>
          <a:srgbClr val="99CCFF"/>
        </a:lt2>
        <a:accent1>
          <a:srgbClr val="99CCCC"/>
        </a:accent1>
        <a:accent2>
          <a:srgbClr val="006699"/>
        </a:accent2>
        <a:accent3>
          <a:srgbClr val="FBFBFB"/>
        </a:accent3>
        <a:accent4>
          <a:srgbClr val="060606"/>
        </a:accent4>
        <a:accent5>
          <a:srgbClr val="CAE2E2"/>
        </a:accent5>
        <a:accent6>
          <a:srgbClr val="005C8A"/>
        </a:accent6>
        <a:hlink>
          <a:srgbClr val="0099CC"/>
        </a:hlink>
        <a:folHlink>
          <a:srgbClr val="009999"/>
        </a:folHlink>
      </a:clrScheme>
      <a:clrMap bg1="lt1" tx1="dk1" bg2="lt2" tx2="dk2" accent1="accent1" accent2="accent2" accent3="accent3" accent4="accent4" accent5="accent5" accent6="accent6" hlink="hlink" folHlink="folHlink"/>
    </a:extraClrScheme>
    <a:extraClrScheme>
      <a:clrScheme name="5_CELAB 16to9 10">
        <a:dk1>
          <a:srgbClr val="080808"/>
        </a:dk1>
        <a:lt1>
          <a:srgbClr val="F8F8F8"/>
        </a:lt1>
        <a:dk2>
          <a:srgbClr val="990000"/>
        </a:dk2>
        <a:lt2>
          <a:srgbClr val="999999"/>
        </a:lt2>
        <a:accent1>
          <a:srgbClr val="FFCC99"/>
        </a:accent1>
        <a:accent2>
          <a:srgbClr val="99660A"/>
        </a:accent2>
        <a:accent3>
          <a:srgbClr val="FBFBFB"/>
        </a:accent3>
        <a:accent4>
          <a:srgbClr val="060606"/>
        </a:accent4>
        <a:accent5>
          <a:srgbClr val="FFE2CA"/>
        </a:accent5>
        <a:accent6>
          <a:srgbClr val="8A5C08"/>
        </a:accent6>
        <a:hlink>
          <a:srgbClr val="FF9900"/>
        </a:hlink>
        <a:folHlink>
          <a:srgbClr val="FFCC66"/>
        </a:folHlink>
      </a:clrScheme>
      <a:clrMap bg1="lt1" tx1="dk1" bg2="lt2" tx2="dk2" accent1="accent1" accent2="accent2" accent3="accent3" accent4="accent4" accent5="accent5" accent6="accent6" hlink="hlink" folHlink="folHlink"/>
    </a:extraClrScheme>
    <a:extraClrScheme>
      <a:clrScheme name="5_CELAB 16to9 11">
        <a:dk1>
          <a:srgbClr val="000000"/>
        </a:dk1>
        <a:lt1>
          <a:srgbClr val="FFFFFF"/>
        </a:lt1>
        <a:dk2>
          <a:srgbClr val="990000"/>
        </a:dk2>
        <a:lt2>
          <a:srgbClr val="808080"/>
        </a:lt2>
        <a:accent1>
          <a:srgbClr val="BBE0E3"/>
        </a:accent1>
        <a:accent2>
          <a:srgbClr val="990000"/>
        </a:accent2>
        <a:accent3>
          <a:srgbClr val="FFFFFF"/>
        </a:accent3>
        <a:accent4>
          <a:srgbClr val="000000"/>
        </a:accent4>
        <a:accent5>
          <a:srgbClr val="DAEDEF"/>
        </a:accent5>
        <a:accent6>
          <a:srgbClr val="8A0000"/>
        </a:accent6>
        <a:hlink>
          <a:srgbClr val="99CCFF"/>
        </a:hlink>
        <a:folHlink>
          <a:srgbClr val="00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uawei Style 2018 Simplified.potx" id="{B4669746-5D51-4398-8308-99C249686E9B}" vid="{6D398F99-F997-4DFB-9147-31D422470E49}"/>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 Style 2021 Simplified</Template>
  <TotalTime>20778</TotalTime>
  <Words>774</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11</vt:i4>
      </vt:variant>
    </vt:vector>
  </HeadingPairs>
  <TitlesOfParts>
    <vt:vector size="25" baseType="lpstr">
      <vt:lpstr>FrutigerNext LT Light</vt:lpstr>
      <vt:lpstr>FrutigerNext LT Medium</vt:lpstr>
      <vt:lpstr>FrutigerNext LT Regular</vt:lpstr>
      <vt:lpstr>微软雅黑</vt:lpstr>
      <vt:lpstr>MS PGothic</vt:lpstr>
      <vt:lpstr>MS PGothic</vt:lpstr>
      <vt:lpstr>黑体</vt:lpstr>
      <vt:lpstr>宋体</vt:lpstr>
      <vt:lpstr>华文细黑</vt:lpstr>
      <vt:lpstr>Calibri</vt:lpstr>
      <vt:lpstr>Consolas</vt:lpstr>
      <vt:lpstr>Trebuchet MS</vt:lpstr>
      <vt:lpstr>Wingdings</vt:lpstr>
      <vt:lpstr>Huawei 2016 16-to-9</vt:lpstr>
      <vt:lpstr>Adding Quad-Precision FP to Classic Flang</vt:lpstr>
      <vt:lpstr>Requirements</vt:lpstr>
      <vt:lpstr>Current Status</vt:lpstr>
      <vt:lpstr>Proposed Patch Series</vt:lpstr>
      <vt:lpstr>Feature Guards</vt:lpstr>
      <vt:lpstr>flang1</vt:lpstr>
      <vt:lpstr>flang2</vt:lpstr>
      <vt:lpstr>Runtime (I/O)</vt:lpstr>
      <vt:lpstr>Runtime (libpgmath)</vt:lpstr>
      <vt:lpstr>Runtime (Intrinsic functions)</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Chan</dc:creator>
  <cp:lastModifiedBy>Bryan Chan</cp:lastModifiedBy>
  <cp:revision>35</cp:revision>
  <dcterms:created xsi:type="dcterms:W3CDTF">2021-06-29T15:02:48Z</dcterms:created>
  <dcterms:modified xsi:type="dcterms:W3CDTF">2021-07-15T13:37:24Z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(2)SuudXJ5ZUCAnFOcTO07gAudUs1sZdbzOlfurVOXg6Oxyat41Ipwm2ERYRqV99uuT50WZ538Y_x000d_ /7sNzEgPUn2wO3eOYu5Jo7mYVTxd1iwSOQDFP+sceWXcleQFCsTAN58G1gMdhRZslBPenIE9_x000d_ tTzx+8Xs5lu7DTlCjSZWePC3jmbrmb7P/rMXgUsuRNiRKbm0pQPkw8C4t8aa6neGhfpG932o_x000d_ i1PWKyrmvAAxjUlf8+</vt:lpwstr>
  </property>
  <property fmtid="{D5CDD505-2E9C-101B-9397-08002B2CF9AE}" pid="3" name="_ms_pID_7253431">
    <vt:lpwstr>omnWwTE9VhDgj4KcFFxodaLBPKV3dmEF0+eMU7Ct34Hw==</vt:lpwstr>
  </property>
  <property fmtid="{D5CDD505-2E9C-101B-9397-08002B2CF9AE}" pid="4" name="_ms_pID_7253432">
    <vt:lpwstr>Pb0G9dUvJJSvtKPC/dt15hgNpi9NKRIbMWdb_x000d_ eC1M66FtrDJznFtWcqujC5KeoNw9baXrkeu+3BlXfbxIP5YQVA7R1/HsOBIb8eaZatxzfb2A_x000d_ EMQFi4iWXRbetc+HZ+yqWfMgOxFA1pSJTIxqjv2ODhOKEZprYCE9itbopgxtwibGhtFWtWl6_x000d_ Nst+5e1f0UtJY8cZiqiUsRKRUSwEwPgyhBMBd1qDhdtgCgIPAkPhe0</vt:lpwstr>
  </property>
  <property fmtid="{D5CDD505-2E9C-101B-9397-08002B2CF9AE}" pid="5" name="_ms_pID_7253433">
    <vt:lpwstr>7UtPz4YgXaBnaFvkuA_x000d_ YSPb+sGcMUEIIGibe048Rz3zYYF1VCaVrlJGXcET2/3AUK3eLmJwW8bTspkkottDyzjAS5A9_x000d_ WL157SmomwVUNKMiT+BemmvFbjkaiNMLNI9lijbDkeJ1w96BPzIadDUDb4Yu+BQp9myCJIX3_x000d_ qA7XQoeVCSoHsSMaGUokiU6gNlqIE0N/bcOXHez+/CNHPbhzM5QEiT7jEobQlj0ky7NXNLwQ</vt:lpwstr>
  </property>
  <property fmtid="{D5CDD505-2E9C-101B-9397-08002B2CF9AE}" pid="6" name="_ms_pID_7253434">
    <vt:lpwstr>_x000d_ 7J0Ey1Iu5dic9YL7sHmCGTB2cxvUcqOcr/+NNlUBWSgjJGBBz4439YQZH2GjcRs2KomHm/KQ_x000d_ +6/jMSXRmUieCYi4W8Pezn/GUujE9dELw6EV5DlT/ncTpPlZrfUboilV1LE2euAwgBoB/pMC_x000d_ krb7yfzM7C+wN7rBQqDl8t3qT+4YoMi3QHlpYjC52Q2K4qicwS+V4ftcB8Aq0poyMSoOVH6G_x000d_ Av2KDFFnsKQbktff</vt:lpwstr>
  </property>
  <property fmtid="{D5CDD505-2E9C-101B-9397-08002B2CF9AE}" pid="7" name="_ms_pID_7253435">
    <vt:lpwstr>aFr3Fypv1bzLIeNCwVQQkgWMLrJ6zV7HTO8VRHvEuehaU71iws0qmAjZ_x000d_ bztOFrzAMh2ytIa5T5Xkxy3iB20zYlsPPvjWxidS72D1cFjm0HhEnH7XqU8VTdvxIfAHVeqL_x000d_ A3qQtgHmz38VvZw+wnNe0tvXao6tfRTkvs1KPzItKOyAiUnJSrSmpl70zWW8HuCTdcReJ+1W_x000d_ dr/bFVPUbCzVkae6TLe3GArGXqr+Af30Lg</vt:lpwstr>
  </property>
  <property fmtid="{D5CDD505-2E9C-101B-9397-08002B2CF9AE}" pid="8" name="_ms_pID_7253436">
    <vt:lpwstr>8c8je8Ie5CauyVmQxdT1kDB9WX7QdCnvaGa3nu_x000d_ qRtNAsyE1wfuHcNExJmjvYrCFSCfXt/766xYP0C9prz7vsFij9/K/aUJ8VRqs5F/eiJ+Qij1_x000d_ UmfRhCPko3ktFj4xkGQ5QLi7dfs6tEb8KYQV3+ab0sQe1fgIs42NlVRN86OjFbVuQG47F6ms_x000d_ 36+18zHu+qvGhsj2qjZxilkfePnkHSudYCcAiwzntSDI9KEduBnf</vt:lpwstr>
  </property>
  <property fmtid="{D5CDD505-2E9C-101B-9397-08002B2CF9AE}" pid="9" name="_ms_pID_7253437">
    <vt:lpwstr>uEh3qJLp7KEi9+rUEmqX_x000d_ x1LN5D0NuhQkWwDbgCMltTp+JGZG0aFCVEOYQ+yuXLgq9wHqTDKAxz5unW3JU3/s5uRNvpwX_x000d_ Xr1fgHyD3xBVlXjwqkjl6qgPOuNaqmyMhKmLzXIRpJocJoyFjnK7VuPYuaKKU6sqmSZaDsob_x000d_ TdwN1ftc2JEC7Qlgu0bEraMaCMbUKRgg8DkNUxVQSUi7pwS4hU+EbE2oA9oDzNYIVNnPfL</vt:lpwstr>
  </property>
  <property fmtid="{D5CDD505-2E9C-101B-9397-08002B2CF9AE}" pid="10" name="_ms_pID_7253438">
    <vt:lpwstr>sE_x000d_ bGUuFkNuVBKoMy4t/IBkRle2IRz7JJgElf5tWgjt2JWuwpysCZOcQvXJJOKZ5OIhXYGIDkNs_x000d_ Gv1rSd/uuUcZshVVeB/xA4O0c/S+l7j9htQrX8EAV+0NgSvmBWkieghyj3oV5SMUMyNYtrJL_x000d_ 3RjcQuuePVzxaycY4unB2Hhbi1now0mybnvahA7w6WaRLc76lJNZ8p8tG5NngREvS6XrycpE_x000d_ FRyJScd8qT9GWC</vt:lpwstr>
  </property>
  <property fmtid="{D5CDD505-2E9C-101B-9397-08002B2CF9AE}" pid="11" name="_ms_pID_7253439">
    <vt:lpwstr>uOW5kYCcsdYvuNDbxKH1S7FmP+L1iO/95Ho0qyI2ek+f570va/+ttSRQR5_x000d_ eyOVk16iTivcQK8ACCcvgb0ndV4LRBgBXWgrTXGgzSNghN5Q7T/awTdigAHML/c9G62fp54/_x000d_ 13MT/9b3KULPoy4XxoFSRizoUw33ZNQH4XvHCY/igQZB5lCy5F7W2sve5ModEuK9dzib8X1w_x000d_ 75iUYqFjDZ48WOx16A1UV2ZkWNykprBi</vt:lpwstr>
  </property>
  <property fmtid="{D5CDD505-2E9C-101B-9397-08002B2CF9AE}" pid="12" name="_ms_pID_72534310">
    <vt:lpwstr>nktannz1DOA26Dk2vghVY/rFByx8NDrissu/0qsG_x000d_ 6AWYNNEJLQFLtB+KyvDJBINjzgdKikt5aqOHTjhUiU9ILSf0eHGZ9AXUQTN25ezKLhAujF8S_x000d_ JpnOjNqH9lseKL70PrNebM1y8OFM5grw0nnir+tIU/L07nmpGx18Lq0PEtkNzAzOZ6GDDJOi_x000d_ Ie6RkMOOu/viMIRQAq1wVaYhEG76rcrMHSMZDpV8PSixVHVbQM</vt:lpwstr>
  </property>
  <property fmtid="{D5CDD505-2E9C-101B-9397-08002B2CF9AE}" pid="13" name="_ms_pID_72534311">
    <vt:lpwstr>KzBEoPW8zcmtEZo9twavds_x000d_ atkOvLOQbHrhlSsYANExSHaB3pwJ3jUIBh/4LzEQuuQdldNLPsiIJbO3TV62cKGdO8j+xJrg_x000d_ u6grHDLrYX1yLYFdXyppsBhjQnbKUvYCTuuNx46WhwZvzydaNeAAi1+IetFYUu/yqtTxQgzV_x000d_ wiNSXIW0OS4Vf71fvcmhHDiGGyHzj5yEk6T3nRurKjvOuGJY3jy/cf03fqc=</vt:lpwstr>
  </property>
  <property fmtid="{D5CDD505-2E9C-101B-9397-08002B2CF9AE}" pid="14" name="_new_ms_pID_72543">
    <vt:lpwstr>(3)8kKFb2UfbveZJPu1Fmhs0LIPwOAqOmsPvZSWjeP8V++pNK8/eOXeZf/go0zN0zR1IdxrfaAX_x000d_
MtaUIZ65oPUw7Q26lvN902YRfjL/0k8VR3C4D59vQMoQrJuBbv8CbgB2VtnJiJ2W7mSRaKZR_x000d_
5+cW3ULjDY5ozkznJc2D58iO7KCLyKe4CT++Zxh1DoyEhLhSSxFjra4xbROtJN9D+XqbqCOz_x000d_
Y2+4mhZoi0hOm/OSP4</vt:lpwstr>
  </property>
  <property fmtid="{D5CDD505-2E9C-101B-9397-08002B2CF9AE}" pid="15" name="_new_ms_pID_725431">
    <vt:lpwstr>mqmb12goP06nQ6+eGkfcNkBv+NmAp2U2q223waSFUxMsjqB4EkFGgO_x000d_
5iPJQx0Wcfd1t+ImOre/D9mzHfl4xSHP0dyLiRNnZkvgGIg/hfKq5ivXtidrGSSO/ZHvvFAo_x000d_
eaNKgdnL7fPaTH7vdKdvNROGQU+Y+EciVhV85A4cvkJkwPN1JjSpX3JRGVIhXIdzbpRE5VQN_x000d_
FqdnYCAA4/MjFRKN5ke/vOIOvg3x+9J87BSj</vt:lpwstr>
  </property>
  <property fmtid="{D5CDD505-2E9C-101B-9397-08002B2CF9AE}" pid="16" name="_new_ms_pID_725432">
    <vt:lpwstr>2lNJBzo+13KJmNHF790mwbCKl2ROr+CNWC9w_x000d_
930RL/iSz2uYdkibBHtxXz8M7aDC0zb94RNRcq370YiyjsXJWwmr2pZrTixLy8d/cBdFDUmw_x000d_
nUXbO/33RS7u8bQT8lCIxxQEeEWJfF/vpRL12gQZPrg=</vt:lpwstr>
  </property>
  <property fmtid="{D5CDD505-2E9C-101B-9397-08002B2CF9AE}" pid="17" name="_2015_ms_pID_725343">
    <vt:lpwstr>(3)eMe3hiLzfGbY4GOmMKLsOYCgnpoRD7xvIolR3exmkTm0SqJi7myKRX7ra1BewtgQ9Lu9LfmI
+hbefkhMK3hcfU3+R2yVtpQ1fX8XbT18IAspD+ifawxRu8LPdY4Qf69rTvybqVBviodWBl7b
xSLkcD5YTM6W+fEAsp8FVX/+UhBxyazvh6dGtA3CzVLAOvg7M+NgV5l6SoIBsv6t1QFlIZB0
Y2qJt5GInItUdMoER/</vt:lpwstr>
  </property>
  <property fmtid="{D5CDD505-2E9C-101B-9397-08002B2CF9AE}" pid="18" name="_2015_ms_pID_7253431">
    <vt:lpwstr>emd1xVJtgmUZtRSmnR6s/847Z+a5zxfc7CsFKE1KlQHc8bsF0X/hF+
qIi0JGsM4ntM6BBqfo4EwI7Flzyno8rz2l77iDwxXtGT5/tVRzVHvjp6lKtA8xf7tmWCy5wl
8M2/3OzJopo6cKnQwUEMFmK8VPHdmONocOe9GEQDs9+6zdqghn1IC58dzms41C3hKCKpf/FE
Azt19l92QruTJYiDG31JSrJWqtwyCvlGO6JT</vt:lpwstr>
  </property>
  <property fmtid="{D5CDD505-2E9C-101B-9397-08002B2CF9AE}" pid="19" name="_2015_ms_pID_7253432">
    <vt:lpwstr>5tZ+1I5WUk0d4CJFSJMqvJ704zFxnRdD3a9X
5AudSbLv+t+xb3ZZ5EECo1BPYDRqrArPn3RR9Lmm17tj4runa5QhjqEhliS6Kc33Q6Kt1T66
0Xg4MgeDJOX5HcFCDc4paBQHjJlA129DhZfb7ZEMAfw=</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1575386448</vt:lpwstr>
  </property>
</Properties>
</file>